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88" r:id="rId1"/>
  </p:sldMasterIdLst>
  <p:notesMasterIdLst>
    <p:notesMasterId r:id="rId17"/>
  </p:notesMasterIdLst>
  <p:handoutMasterIdLst>
    <p:handoutMasterId r:id="rId18"/>
  </p:handoutMasterIdLst>
  <p:sldIdLst>
    <p:sldId id="373" r:id="rId2"/>
    <p:sldId id="629" r:id="rId3"/>
    <p:sldId id="630" r:id="rId4"/>
    <p:sldId id="633" r:id="rId5"/>
    <p:sldId id="634" r:id="rId6"/>
    <p:sldId id="620" r:id="rId7"/>
    <p:sldId id="635" r:id="rId8"/>
    <p:sldId id="622" r:id="rId9"/>
    <p:sldId id="621" r:id="rId10"/>
    <p:sldId id="625" r:id="rId11"/>
    <p:sldId id="636" r:id="rId12"/>
    <p:sldId id="637" r:id="rId13"/>
    <p:sldId id="638" r:id="rId14"/>
    <p:sldId id="639" r:id="rId15"/>
    <p:sldId id="281" r:id="rId16"/>
  </p:sldIdLst>
  <p:sldSz cx="9144000" cy="6858000" type="screen4x3"/>
  <p:notesSz cx="6858000" cy="9144000"/>
  <p:defaultTextStyle>
    <a:defPPr>
      <a:defRPr lang="es-ES"/>
    </a:defPPr>
    <a:lvl1pPr algn="l" rtl="0" eaLnBrk="0" fontAlgn="base" hangingPunct="0">
      <a:spcBef>
        <a:spcPct val="0"/>
      </a:spcBef>
      <a:spcAft>
        <a:spcPct val="0"/>
      </a:spcAft>
      <a:defRPr sz="2000" kern="1200">
        <a:solidFill>
          <a:schemeClr val="tx1"/>
        </a:solidFill>
        <a:latin typeface="Arial" charset="0"/>
        <a:ea typeface="+mn-ea"/>
        <a:cs typeface="Arial" charset="0"/>
      </a:defRPr>
    </a:lvl1pPr>
    <a:lvl2pPr marL="457200" algn="l" rtl="0" eaLnBrk="0" fontAlgn="base" hangingPunct="0">
      <a:spcBef>
        <a:spcPct val="0"/>
      </a:spcBef>
      <a:spcAft>
        <a:spcPct val="0"/>
      </a:spcAft>
      <a:defRPr sz="2000" kern="1200">
        <a:solidFill>
          <a:schemeClr val="tx1"/>
        </a:solidFill>
        <a:latin typeface="Arial" charset="0"/>
        <a:ea typeface="+mn-ea"/>
        <a:cs typeface="Arial" charset="0"/>
      </a:defRPr>
    </a:lvl2pPr>
    <a:lvl3pPr marL="914400" algn="l" rtl="0" eaLnBrk="0" fontAlgn="base" hangingPunct="0">
      <a:spcBef>
        <a:spcPct val="0"/>
      </a:spcBef>
      <a:spcAft>
        <a:spcPct val="0"/>
      </a:spcAft>
      <a:defRPr sz="20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0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a:srgbClr val="CCFF99"/>
    <a:srgbClr val="0A883D"/>
    <a:srgbClr val="99CCFF"/>
    <a:srgbClr val="002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05" autoAdjust="0"/>
    <p:restoredTop sz="94714" autoAdjust="0"/>
  </p:normalViewPr>
  <p:slideViewPr>
    <p:cSldViewPr>
      <p:cViewPr varScale="1">
        <p:scale>
          <a:sx n="69" d="100"/>
          <a:sy n="69" d="100"/>
        </p:scale>
        <p:origin x="145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7" d="100"/>
        <a:sy n="77" d="100"/>
      </p:scale>
      <p:origin x="0" y="174"/>
    </p:cViewPr>
  </p:sorterViewPr>
  <p:notesViewPr>
    <p:cSldViewPr>
      <p:cViewPr varScale="1">
        <p:scale>
          <a:sx n="67" d="100"/>
          <a:sy n="67" d="100"/>
        </p:scale>
        <p:origin x="-2796"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42"/>
    </mc:Choice>
    <mc:Fallback>
      <c:style val="42"/>
    </mc:Fallback>
  </mc:AlternateContent>
  <c:chart>
    <c:title>
      <c:layout/>
      <c:overlay val="0"/>
    </c:title>
    <c:autoTitleDeleted val="0"/>
    <c:plotArea>
      <c:layout/>
      <c:lineChart>
        <c:grouping val="standard"/>
        <c:varyColors val="0"/>
        <c:ser>
          <c:idx val="0"/>
          <c:order val="0"/>
          <c:tx>
            <c:strRef>
              <c:f>Hoja3!$E$17</c:f>
              <c:strCache>
                <c:ptCount val="1"/>
                <c:pt idx="0">
                  <c:v>2do Trimestre</c:v>
                </c:pt>
              </c:strCache>
            </c:strRef>
          </c:tx>
          <c:cat>
            <c:strRef>
              <c:f>Hoja3!$F$10:$AC$10</c:f>
              <c:strCache>
                <c:ptCount val="10"/>
                <c:pt idx="0">
                  <c:v>08:00 09:00</c:v>
                </c:pt>
                <c:pt idx="1">
                  <c:v>09:00 10:00</c:v>
                </c:pt>
                <c:pt idx="2">
                  <c:v>10:00 11:00</c:v>
                </c:pt>
                <c:pt idx="3">
                  <c:v>11:00 12:00</c:v>
                </c:pt>
                <c:pt idx="4">
                  <c:v>12:00 13:00</c:v>
                </c:pt>
                <c:pt idx="5">
                  <c:v>13:00 14:00</c:v>
                </c:pt>
                <c:pt idx="6">
                  <c:v>14:00 15:00</c:v>
                </c:pt>
                <c:pt idx="7">
                  <c:v>15:00 16:00</c:v>
                </c:pt>
                <c:pt idx="8">
                  <c:v>16:00 17:00</c:v>
                </c:pt>
                <c:pt idx="9">
                  <c:v>17:00 18:00</c:v>
                </c:pt>
              </c:strCache>
            </c:strRef>
          </c:cat>
          <c:val>
            <c:numRef>
              <c:f>Hoja3!$F$17:$AC$17</c:f>
              <c:numCache>
                <c:formatCode>General</c:formatCode>
                <c:ptCount val="10"/>
                <c:pt idx="0">
                  <c:v>156</c:v>
                </c:pt>
                <c:pt idx="1">
                  <c:v>250</c:v>
                </c:pt>
                <c:pt idx="2">
                  <c:v>403</c:v>
                </c:pt>
                <c:pt idx="3">
                  <c:v>386</c:v>
                </c:pt>
                <c:pt idx="4">
                  <c:v>270</c:v>
                </c:pt>
                <c:pt idx="5">
                  <c:v>192</c:v>
                </c:pt>
                <c:pt idx="6">
                  <c:v>290</c:v>
                </c:pt>
                <c:pt idx="7">
                  <c:v>304</c:v>
                </c:pt>
                <c:pt idx="8">
                  <c:v>163</c:v>
                </c:pt>
                <c:pt idx="9">
                  <c:v>5</c:v>
                </c:pt>
              </c:numCache>
            </c:numRef>
          </c:val>
          <c:smooth val="0"/>
          <c:extLst>
            <c:ext xmlns:c16="http://schemas.microsoft.com/office/drawing/2014/chart" uri="{C3380CC4-5D6E-409C-BE32-E72D297353CC}">
              <c16:uniqueId val="{00000000-B63C-4C3B-BE4F-8E52BB03AA75}"/>
            </c:ext>
          </c:extLst>
        </c:ser>
        <c:dLbls>
          <c:showLegendKey val="0"/>
          <c:showVal val="0"/>
          <c:showCatName val="0"/>
          <c:showSerName val="0"/>
          <c:showPercent val="0"/>
          <c:showBubbleSize val="0"/>
        </c:dLbls>
        <c:marker val="1"/>
        <c:smooth val="0"/>
        <c:axId val="226342016"/>
        <c:axId val="226343552"/>
      </c:lineChart>
      <c:catAx>
        <c:axId val="226342016"/>
        <c:scaling>
          <c:orientation val="minMax"/>
        </c:scaling>
        <c:delete val="0"/>
        <c:axPos val="b"/>
        <c:numFmt formatCode="General" sourceLinked="0"/>
        <c:majorTickMark val="none"/>
        <c:minorTickMark val="none"/>
        <c:tickLblPos val="nextTo"/>
        <c:crossAx val="226343552"/>
        <c:crosses val="autoZero"/>
        <c:auto val="1"/>
        <c:lblAlgn val="ctr"/>
        <c:lblOffset val="100"/>
        <c:noMultiLvlLbl val="0"/>
      </c:catAx>
      <c:valAx>
        <c:axId val="226343552"/>
        <c:scaling>
          <c:orientation val="minMax"/>
        </c:scaling>
        <c:delete val="0"/>
        <c:axPos val="l"/>
        <c:majorGridlines/>
        <c:numFmt formatCode="General" sourceLinked="1"/>
        <c:majorTickMark val="none"/>
        <c:minorTickMark val="none"/>
        <c:tickLblPos val="nextTo"/>
        <c:crossAx val="226342016"/>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s-CO"/>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29B306BF-FBAB-4224-AE8E-9DFE25021F10}" type="datetimeFigureOut">
              <a:rPr lang="es-CO"/>
              <a:pPr>
                <a:defRPr/>
              </a:pPr>
              <a:t>8/08/2018</a:t>
            </a:fld>
            <a:endParaRPr lang="es-CO"/>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s-CO"/>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857B4F6-FFDA-48ED-9895-E8DEA0E37798}" type="slidenum">
              <a:rPr lang="es-CO" altLang="es-CO"/>
              <a:pPr>
                <a:defRPr/>
              </a:pPr>
              <a:t>‹Nº›</a:t>
            </a:fld>
            <a:endParaRPr lang="es-CO" altLang="es-CO"/>
          </a:p>
        </p:txBody>
      </p:sp>
    </p:spTree>
    <p:extLst>
      <p:ext uri="{BB962C8B-B14F-4D97-AF65-F5344CB8AC3E}">
        <p14:creationId xmlns:p14="http://schemas.microsoft.com/office/powerpoint/2010/main" val="2442151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ECCEC062-8D07-4132-A5A9-9DE509D65C9A}" type="datetimeFigureOut">
              <a:rPr lang="es-ES"/>
              <a:pPr>
                <a:defRPr/>
              </a:pPr>
              <a:t>08/08/2018</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D8A0A78-9713-444C-8374-E5559FCF4958}" type="slidenum">
              <a:rPr lang="es-ES" altLang="es-CO"/>
              <a:pPr>
                <a:defRPr/>
              </a:pPr>
              <a:t>‹Nº›</a:t>
            </a:fld>
            <a:endParaRPr lang="es-ES" altLang="es-CO"/>
          </a:p>
        </p:txBody>
      </p:sp>
    </p:spTree>
    <p:extLst>
      <p:ext uri="{BB962C8B-B14F-4D97-AF65-F5344CB8AC3E}">
        <p14:creationId xmlns:p14="http://schemas.microsoft.com/office/powerpoint/2010/main" val="22945045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CO" smtClean="0"/>
          </a:p>
        </p:txBody>
      </p:sp>
      <p:sp>
        <p:nvSpPr>
          <p:cNvPr id="2253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D3DCBBB-5693-4458-80E2-2F22138E5FE8}" type="slidenum">
              <a:rPr lang="es-ES" altLang="es-CO" smtClean="0">
                <a:latin typeface="Arial" charset="0"/>
              </a:rPr>
              <a:pPr>
                <a:spcBef>
                  <a:spcPct val="0"/>
                </a:spcBef>
              </a:pPr>
              <a:t>1</a:t>
            </a:fld>
            <a:endParaRPr lang="es-ES" altLang="es-CO"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043608" y="1813421"/>
            <a:ext cx="6858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043608" y="4293096"/>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Tree>
    <p:extLst>
      <p:ext uri="{BB962C8B-B14F-4D97-AF65-F5344CB8AC3E}">
        <p14:creationId xmlns:p14="http://schemas.microsoft.com/office/powerpoint/2010/main" val="152010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ítulo, texto y objetos">
    <p:spTree>
      <p:nvGrpSpPr>
        <p:cNvPr id="1" name=""/>
        <p:cNvGrpSpPr/>
        <p:nvPr/>
      </p:nvGrpSpPr>
      <p:grpSpPr>
        <a:xfrm>
          <a:off x="0" y="0"/>
          <a:ext cx="0" cy="0"/>
          <a:chOff x="0" y="0"/>
          <a:chExt cx="0" cy="0"/>
        </a:xfrm>
      </p:grpSpPr>
      <p:sp>
        <p:nvSpPr>
          <p:cNvPr id="3" name="2 Marcador de texto"/>
          <p:cNvSpPr>
            <a:spLocks noGrp="1"/>
          </p:cNvSpPr>
          <p:nvPr>
            <p:ph type="body" sz="half" idx="1"/>
          </p:nvPr>
        </p:nvSpPr>
        <p:spPr>
          <a:xfrm>
            <a:off x="428596" y="1500173"/>
            <a:ext cx="4038600" cy="4572033"/>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contenido"/>
          <p:cNvSpPr>
            <a:spLocks noGrp="1"/>
          </p:cNvSpPr>
          <p:nvPr>
            <p:ph sz="half" idx="2"/>
          </p:nvPr>
        </p:nvSpPr>
        <p:spPr>
          <a:xfrm>
            <a:off x="4648200" y="1500174"/>
            <a:ext cx="4038600" cy="4572033"/>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extLst>
      <p:ext uri="{BB962C8B-B14F-4D97-AF65-F5344CB8AC3E}">
        <p14:creationId xmlns:p14="http://schemas.microsoft.com/office/powerpoint/2010/main" val="1432199771"/>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Tree>
    <p:extLst>
      <p:ext uri="{BB962C8B-B14F-4D97-AF65-F5344CB8AC3E}">
        <p14:creationId xmlns:p14="http://schemas.microsoft.com/office/powerpoint/2010/main" val="167708146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37872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Tree>
    <p:extLst>
      <p:ext uri="{BB962C8B-B14F-4D97-AF65-F5344CB8AC3E}">
        <p14:creationId xmlns:p14="http://schemas.microsoft.com/office/powerpoint/2010/main" val="206278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628650" y="2564904"/>
            <a:ext cx="3867150" cy="3240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4648200" y="2564904"/>
            <a:ext cx="3867150" cy="3240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439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1204862"/>
            <a:ext cx="7886700" cy="911075"/>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630238" y="2520900"/>
            <a:ext cx="3868737" cy="5662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3344812"/>
            <a:ext cx="3868737" cy="25324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4629150" y="2520900"/>
            <a:ext cx="3887788" cy="5662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3344812"/>
            <a:ext cx="3887788" cy="25324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2903785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Tree>
    <p:extLst>
      <p:ext uri="{BB962C8B-B14F-4D97-AF65-F5344CB8AC3E}">
        <p14:creationId xmlns:p14="http://schemas.microsoft.com/office/powerpoint/2010/main" val="739712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4138984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1196751"/>
            <a:ext cx="1971675" cy="4752529"/>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628650" y="1196751"/>
            <a:ext cx="5762625" cy="47525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2684529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En blanco">
    <p:spTree>
      <p:nvGrpSpPr>
        <p:cNvPr id="1" name=""/>
        <p:cNvGrpSpPr/>
        <p:nvPr/>
      </p:nvGrpSpPr>
      <p:grpSpPr>
        <a:xfrm>
          <a:off x="0" y="0"/>
          <a:ext cx="0" cy="0"/>
          <a:chOff x="0" y="0"/>
          <a:chExt cx="0" cy="0"/>
        </a:xfrm>
      </p:grpSpPr>
      <p:sp>
        <p:nvSpPr>
          <p:cNvPr id="16" name="2 Marcador de texto"/>
          <p:cNvSpPr>
            <a:spLocks noGrp="1"/>
          </p:cNvSpPr>
          <p:nvPr>
            <p:ph type="body" sz="half" idx="1"/>
          </p:nvPr>
        </p:nvSpPr>
        <p:spPr>
          <a:xfrm>
            <a:off x="428596" y="1500173"/>
            <a:ext cx="4038600" cy="4572033"/>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17" name="3 Marcador de contenido"/>
          <p:cNvSpPr>
            <a:spLocks noGrp="1"/>
          </p:cNvSpPr>
          <p:nvPr>
            <p:ph sz="half" idx="2"/>
          </p:nvPr>
        </p:nvSpPr>
        <p:spPr>
          <a:xfrm>
            <a:off x="4648200" y="1500174"/>
            <a:ext cx="4038600" cy="4572033"/>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extLst>
      <p:ext uri="{BB962C8B-B14F-4D97-AF65-F5344CB8AC3E}">
        <p14:creationId xmlns:p14="http://schemas.microsoft.com/office/powerpoint/2010/main" val="2413908268"/>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638175" y="1125538"/>
            <a:ext cx="7886700"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O" smtClean="0"/>
              <a:t>Haga clic para modificar el estilo de título del patrón</a:t>
            </a:r>
            <a:endParaRPr lang="es-CO" altLang="es-CO" smtClean="0"/>
          </a:p>
        </p:txBody>
      </p:sp>
      <p:sp>
        <p:nvSpPr>
          <p:cNvPr id="1027" name="Marcador de texto 2"/>
          <p:cNvSpPr>
            <a:spLocks noGrp="1"/>
          </p:cNvSpPr>
          <p:nvPr>
            <p:ph type="body" idx="1"/>
          </p:nvPr>
        </p:nvSpPr>
        <p:spPr bwMode="auto">
          <a:xfrm>
            <a:off x="628650" y="2565400"/>
            <a:ext cx="7886700"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O" smtClean="0"/>
              <a:t>Haga clic para modificar el estilo de texto del patrón</a:t>
            </a:r>
          </a:p>
          <a:p>
            <a:pPr lvl="1"/>
            <a:r>
              <a:rPr lang="es-ES" altLang="es-CO" smtClean="0"/>
              <a:t>Segundo nivel</a:t>
            </a:r>
          </a:p>
          <a:p>
            <a:pPr lvl="2"/>
            <a:r>
              <a:rPr lang="es-ES" altLang="es-CO" smtClean="0"/>
              <a:t>Tercer nivel</a:t>
            </a:r>
          </a:p>
          <a:p>
            <a:pPr lvl="3"/>
            <a:r>
              <a:rPr lang="es-ES" altLang="es-CO" smtClean="0"/>
              <a:t>Cuarto nivel</a:t>
            </a:r>
          </a:p>
          <a:p>
            <a:pPr lvl="4"/>
            <a:r>
              <a:rPr lang="es-ES" altLang="es-CO" smtClean="0"/>
              <a:t>Quinto nivel</a:t>
            </a:r>
            <a:endParaRPr lang="es-CO" altLang="es-CO" smtClean="0"/>
          </a:p>
        </p:txBody>
      </p:sp>
    </p:spTree>
  </p:cSld>
  <p:clrMap bg1="lt1" tx1="dk1" bg2="lt2" tx2="dk2" accent1="accent1" accent2="accent2" accent3="accent3" accent4="accent4" accent5="accent5" accent6="accent6" hlink="hlink" folHlink="folHlink"/>
  <p:sldLayoutIdLst>
    <p:sldLayoutId id="2147484683" r:id="rId1"/>
    <p:sldLayoutId id="2147484684" r:id="rId2"/>
    <p:sldLayoutId id="2147484685" r:id="rId3"/>
    <p:sldLayoutId id="2147484686" r:id="rId4"/>
    <p:sldLayoutId id="2147484687" r:id="rId5"/>
    <p:sldLayoutId id="2147484688" r:id="rId6"/>
    <p:sldLayoutId id="2147484689" r:id="rId7"/>
    <p:sldLayoutId id="2147484690" r:id="rId8"/>
    <p:sldLayoutId id="2147484691" r:id="rId9"/>
    <p:sldLayoutId id="2147484692" r:id="rId10"/>
    <p:sldLayoutId id="214748469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atencionalciudadano@supersolidaria.gov.co"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9.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Rectángulo redondeado"/>
          <p:cNvSpPr/>
          <p:nvPr/>
        </p:nvSpPr>
        <p:spPr>
          <a:xfrm>
            <a:off x="1258888" y="1557338"/>
            <a:ext cx="6842125" cy="3743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O" sz="3200" dirty="0"/>
              <a:t>INFORME DE GESTIÓN PQRSD</a:t>
            </a:r>
          </a:p>
          <a:p>
            <a:pPr algn="ctr">
              <a:defRPr/>
            </a:pPr>
            <a:endParaRPr lang="es-CO" sz="3200" dirty="0"/>
          </a:p>
          <a:p>
            <a:pPr algn="ctr">
              <a:defRPr/>
            </a:pPr>
            <a:r>
              <a:rPr lang="es-CO" sz="3200" dirty="0" smtClean="0"/>
              <a:t>2do TRIMESTRE </a:t>
            </a:r>
            <a:r>
              <a:rPr lang="es-CO" sz="3200" dirty="0"/>
              <a:t>DE 2018</a:t>
            </a:r>
          </a:p>
          <a:p>
            <a:pPr algn="ctr">
              <a:defRPr/>
            </a:pPr>
            <a:endParaRPr lang="es-CO" sz="3200" dirty="0"/>
          </a:p>
          <a:p>
            <a:pPr algn="ctr">
              <a:defRPr/>
            </a:pPr>
            <a:r>
              <a:rPr lang="es-CO" sz="3200" dirty="0"/>
              <a:t>GRUPO INTERNO DE TRABAJO DE SERVICIO AL CIUDADANO</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1 CuadroTexto"/>
          <p:cNvSpPr txBox="1">
            <a:spLocks noChangeArrowheads="1"/>
          </p:cNvSpPr>
          <p:nvPr/>
        </p:nvSpPr>
        <p:spPr bwMode="auto">
          <a:xfrm>
            <a:off x="1495425" y="1052513"/>
            <a:ext cx="5761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charset="0"/>
              <a:buChar char="•"/>
              <a:defRPr sz="2800">
                <a:solidFill>
                  <a:schemeClr val="tx1"/>
                </a:solidFill>
                <a:latin typeface="Calibri" pitchFamily="34" charset="0"/>
              </a:defRPr>
            </a:lvl1pPr>
            <a:lvl2pPr marL="685800" indent="-22860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s-CO" altLang="es-CO" sz="2000" b="1" dirty="0">
                <a:latin typeface="Calibri Light" pitchFamily="34" charset="0"/>
              </a:rPr>
              <a:t>ATENCIÓN PERSONAL DE PQRSD</a:t>
            </a:r>
          </a:p>
        </p:txBody>
      </p:sp>
      <p:graphicFrame>
        <p:nvGraphicFramePr>
          <p:cNvPr id="3" name="2 Tabla"/>
          <p:cNvGraphicFramePr>
            <a:graphicFrameLocks noGrp="1"/>
          </p:cNvGraphicFramePr>
          <p:nvPr>
            <p:extLst>
              <p:ext uri="{D42A27DB-BD31-4B8C-83A1-F6EECF244321}">
                <p14:modId xmlns:p14="http://schemas.microsoft.com/office/powerpoint/2010/main" val="2625315259"/>
              </p:ext>
            </p:extLst>
          </p:nvPr>
        </p:nvGraphicFramePr>
        <p:xfrm>
          <a:off x="819150" y="5013325"/>
          <a:ext cx="7112000" cy="847725"/>
        </p:xfrm>
        <a:graphic>
          <a:graphicData uri="http://schemas.openxmlformats.org/drawingml/2006/table">
            <a:tbl>
              <a:tblPr>
                <a:tableStyleId>{5C22544A-7EE6-4342-B048-85BDC9FD1C3A}</a:tableStyleId>
              </a:tblPr>
              <a:tblGrid>
                <a:gridCol w="7112000">
                  <a:extLst>
                    <a:ext uri="{9D8B030D-6E8A-4147-A177-3AD203B41FA5}">
                      <a16:colId xmlns:a16="http://schemas.microsoft.com/office/drawing/2014/main" val="20000"/>
                    </a:ext>
                  </a:extLst>
                </a:gridCol>
              </a:tblGrid>
              <a:tr h="847725">
                <a:tc>
                  <a:txBody>
                    <a:bodyPr/>
                    <a:lstStyle/>
                    <a:p>
                      <a:pPr algn="just" fontAlgn="ctr"/>
                      <a:r>
                        <a:rPr lang="es-CO" sz="1100" u="none" strike="noStrike" dirty="0" smtClean="0">
                          <a:effectLst/>
                        </a:rPr>
                        <a:t>El gráfico muestra el proceso de atención </a:t>
                      </a:r>
                      <a:r>
                        <a:rPr lang="es-CO" sz="1100" u="none" strike="noStrike" dirty="0">
                          <a:effectLst/>
                        </a:rPr>
                        <a:t>telefónica de PQRSD en el </a:t>
                      </a:r>
                      <a:r>
                        <a:rPr lang="es-CO" sz="1100" u="none" strike="noStrike" dirty="0" smtClean="0">
                          <a:effectLst/>
                        </a:rPr>
                        <a:t>CAU, </a:t>
                      </a:r>
                      <a:r>
                        <a:rPr lang="es-CO" sz="1100" u="none" strike="noStrike" dirty="0">
                          <a:effectLst/>
                        </a:rPr>
                        <a:t>donde podemos apreciar una eficiencia en dicha atención de un </a:t>
                      </a:r>
                      <a:r>
                        <a:rPr lang="es-CO" sz="1100" u="none" strike="noStrike" dirty="0" smtClean="0">
                          <a:effectLst/>
                        </a:rPr>
                        <a:t>79,8% </a:t>
                      </a:r>
                      <a:r>
                        <a:rPr lang="es-CO" sz="1100" u="none" strike="noStrike" dirty="0">
                          <a:effectLst/>
                        </a:rPr>
                        <a:t>al haber atendido un total de </a:t>
                      </a:r>
                      <a:r>
                        <a:rPr lang="es-CO" sz="1100" u="none" strike="noStrike" dirty="0" smtClean="0">
                          <a:effectLst/>
                        </a:rPr>
                        <a:t>9289 </a:t>
                      </a:r>
                      <a:r>
                        <a:rPr lang="es-CO" sz="1100" u="none" strike="noStrike" dirty="0">
                          <a:effectLst/>
                        </a:rPr>
                        <a:t>llamadas, frente a </a:t>
                      </a:r>
                      <a:r>
                        <a:rPr lang="es-CO" sz="1100" u="none" strike="noStrike" dirty="0" smtClean="0">
                          <a:effectLst/>
                        </a:rPr>
                        <a:t>2357 </a:t>
                      </a:r>
                      <a:r>
                        <a:rPr lang="es-CO" sz="1100" u="none" strike="noStrike" dirty="0">
                          <a:effectLst/>
                        </a:rPr>
                        <a:t>que se dejaron de contestar</a:t>
                      </a:r>
                      <a:r>
                        <a:rPr lang="es-CO" sz="1100" u="none" strike="noStrike" dirty="0" smtClean="0">
                          <a:effectLst/>
                        </a:rPr>
                        <a:t>.</a:t>
                      </a:r>
                    </a:p>
                    <a:p>
                      <a:pPr algn="just" fontAlgn="ctr"/>
                      <a:endParaRPr lang="es-CO" sz="1100" u="none" strike="noStrike" dirty="0" smtClean="0">
                        <a:effectLst/>
                      </a:endParaRPr>
                    </a:p>
                    <a:p>
                      <a:pPr algn="just" fontAlgn="ctr"/>
                      <a:r>
                        <a:rPr lang="es-CO" sz="1100" u="none" strike="noStrike" dirty="0" smtClean="0">
                          <a:effectLst/>
                        </a:rPr>
                        <a:t>En promedio el tiempo usado en las llamadas contestadas fue</a:t>
                      </a:r>
                      <a:r>
                        <a:rPr lang="es-CO" sz="1100" u="none" strike="noStrike" baseline="0" dirty="0" smtClean="0">
                          <a:effectLst/>
                        </a:rPr>
                        <a:t> de 190,32 Segundos, lo que corresponde aproximadamente a 3,17 minutos</a:t>
                      </a:r>
                      <a:endParaRPr lang="es-CO" sz="1100" u="none" strike="noStrike" dirty="0" smtClean="0">
                        <a:effectLst/>
                      </a:endParaRPr>
                    </a:p>
                  </a:txBody>
                  <a:tcPr marL="9525" marR="9525" marT="9498" marB="0" anchor="ctr"/>
                </a:tc>
                <a:extLst>
                  <a:ext uri="{0D108BD9-81ED-4DB2-BD59-A6C34878D82A}">
                    <a16:rowId xmlns:a16="http://schemas.microsoft.com/office/drawing/2014/main" val="10000"/>
                  </a:ext>
                </a:extLst>
              </a:tr>
            </a:tbl>
          </a:graphicData>
        </a:graphic>
      </p:graphicFrame>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1873" y="1586546"/>
            <a:ext cx="4468142" cy="3266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40768"/>
            <a:ext cx="8712968"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779416"/>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CuadroTexto"/>
          <p:cNvSpPr txBox="1">
            <a:spLocks noChangeArrowheads="1"/>
          </p:cNvSpPr>
          <p:nvPr/>
        </p:nvSpPr>
        <p:spPr bwMode="auto">
          <a:xfrm>
            <a:off x="1495425" y="1052513"/>
            <a:ext cx="5761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charset="0"/>
              <a:buChar char="•"/>
              <a:defRPr sz="2800">
                <a:solidFill>
                  <a:schemeClr val="tx1"/>
                </a:solidFill>
                <a:latin typeface="Calibri" pitchFamily="34" charset="0"/>
              </a:defRPr>
            </a:lvl1pPr>
            <a:lvl2pPr marL="685800" indent="-22860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s-CO" altLang="es-CO" sz="2000" b="1" dirty="0">
                <a:latin typeface="Calibri Light" pitchFamily="34" charset="0"/>
              </a:rPr>
              <a:t>ATENCIÓN </a:t>
            </a:r>
            <a:r>
              <a:rPr lang="es-CO" altLang="es-CO" sz="2000" b="1" dirty="0" smtClean="0">
                <a:latin typeface="Calibri Light" pitchFamily="34" charset="0"/>
              </a:rPr>
              <a:t>CAU</a:t>
            </a:r>
            <a:endParaRPr lang="es-CO" altLang="es-CO" sz="2000" b="1" dirty="0">
              <a:latin typeface="Calibri Light"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2384080369"/>
              </p:ext>
            </p:extLst>
          </p:nvPr>
        </p:nvGraphicFramePr>
        <p:xfrm>
          <a:off x="1025525" y="4724400"/>
          <a:ext cx="7112000" cy="681038"/>
        </p:xfrm>
        <a:graphic>
          <a:graphicData uri="http://schemas.openxmlformats.org/drawingml/2006/table">
            <a:tbl>
              <a:tblPr>
                <a:tableStyleId>{5C22544A-7EE6-4342-B048-85BDC9FD1C3A}</a:tableStyleId>
              </a:tblPr>
              <a:tblGrid>
                <a:gridCol w="7112000">
                  <a:extLst>
                    <a:ext uri="{9D8B030D-6E8A-4147-A177-3AD203B41FA5}">
                      <a16:colId xmlns:a16="http://schemas.microsoft.com/office/drawing/2014/main" val="20000"/>
                    </a:ext>
                  </a:extLst>
                </a:gridCol>
              </a:tblGrid>
              <a:tr h="681038">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endParaRPr lang="es-CO" sz="1100" b="0" i="0" u="none" strike="noStrike" dirty="0">
                        <a:solidFill>
                          <a:srgbClr val="000000"/>
                        </a:solidFill>
                        <a:effectLst/>
                        <a:latin typeface="Arial"/>
                      </a:endParaRPr>
                    </a:p>
                  </a:txBody>
                  <a:tcPr marL="9525" marR="9525" marT="9538" marB="0" anchor="ctr"/>
                </a:tc>
                <a:extLst>
                  <a:ext uri="{0D108BD9-81ED-4DB2-BD59-A6C34878D82A}">
                    <a16:rowId xmlns:a16="http://schemas.microsoft.com/office/drawing/2014/main" val="10000"/>
                  </a:ext>
                </a:extLst>
              </a:tr>
            </a:tbl>
          </a:graphicData>
        </a:graphic>
      </p:graphicFrame>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319" y="1477963"/>
            <a:ext cx="5047250" cy="30325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8530814"/>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CuadroTexto"/>
          <p:cNvSpPr txBox="1">
            <a:spLocks noChangeArrowheads="1"/>
          </p:cNvSpPr>
          <p:nvPr/>
        </p:nvSpPr>
        <p:spPr bwMode="auto">
          <a:xfrm>
            <a:off x="1495425" y="1052513"/>
            <a:ext cx="5761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charset="0"/>
              <a:buChar char="•"/>
              <a:defRPr sz="2800">
                <a:solidFill>
                  <a:schemeClr val="tx1"/>
                </a:solidFill>
                <a:latin typeface="Calibri" pitchFamily="34" charset="0"/>
              </a:defRPr>
            </a:lvl1pPr>
            <a:lvl2pPr marL="685800" indent="-22860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s-CO" altLang="es-CO" sz="2000" b="1" dirty="0" smtClean="0">
                <a:latin typeface="Calibri Light" pitchFamily="34" charset="0"/>
              </a:rPr>
              <a:t>FLUJO DE ATENCIÓN CAU</a:t>
            </a:r>
            <a:endParaRPr lang="es-CO" altLang="es-CO" sz="2000" b="1" dirty="0">
              <a:latin typeface="Calibri Light"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3176355076"/>
              </p:ext>
            </p:extLst>
          </p:nvPr>
        </p:nvGraphicFramePr>
        <p:xfrm>
          <a:off x="971600" y="5157192"/>
          <a:ext cx="7112000" cy="681038"/>
        </p:xfrm>
        <a:graphic>
          <a:graphicData uri="http://schemas.openxmlformats.org/drawingml/2006/table">
            <a:tbl>
              <a:tblPr>
                <a:tableStyleId>{5C22544A-7EE6-4342-B048-85BDC9FD1C3A}</a:tableStyleId>
              </a:tblPr>
              <a:tblGrid>
                <a:gridCol w="7112000">
                  <a:extLst>
                    <a:ext uri="{9D8B030D-6E8A-4147-A177-3AD203B41FA5}">
                      <a16:colId xmlns:a16="http://schemas.microsoft.com/office/drawing/2014/main" val="20000"/>
                    </a:ext>
                  </a:extLst>
                </a:gridCol>
              </a:tblGrid>
              <a:tr h="681038">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100" b="0" i="0" u="none" strike="noStrike" dirty="0" smtClean="0">
                          <a:solidFill>
                            <a:srgbClr val="000000"/>
                          </a:solidFill>
                          <a:effectLst/>
                          <a:latin typeface="Arial"/>
                        </a:rPr>
                        <a:t>Podemos</a:t>
                      </a:r>
                      <a:r>
                        <a:rPr lang="es-CO" sz="1100" b="0" i="0" u="none" strike="noStrike" baseline="0" dirty="0" smtClean="0">
                          <a:solidFill>
                            <a:srgbClr val="000000"/>
                          </a:solidFill>
                          <a:effectLst/>
                          <a:latin typeface="Arial"/>
                        </a:rPr>
                        <a:t> constatar que las horas pico, en lo que a atención personal en las oficinas del CAU se refiere, se encuentran entre las diez de la mañana (10:00 am) y el medio día (12:00 m), presentando una disminución significativa hasta las dos de la tarde (02:00 pm), horario en el que de nuevo se incrementan para llegar a un pico menos pronunciado entre las tres y cuatro de la tarde (03:00 pm - 04:00 p.m.)</a:t>
                      </a:r>
                      <a:endParaRPr lang="es-CO" sz="1100" b="0" i="0" u="none" strike="noStrike" dirty="0">
                        <a:solidFill>
                          <a:srgbClr val="000000"/>
                        </a:solidFill>
                        <a:effectLst/>
                        <a:latin typeface="Arial"/>
                      </a:endParaRPr>
                    </a:p>
                  </a:txBody>
                  <a:tcPr marL="9525" marR="9525" marT="9538" marB="0" anchor="ctr"/>
                </a:tc>
                <a:extLst>
                  <a:ext uri="{0D108BD9-81ED-4DB2-BD59-A6C34878D82A}">
                    <a16:rowId xmlns:a16="http://schemas.microsoft.com/office/drawing/2014/main" val="10000"/>
                  </a:ext>
                </a:extLst>
              </a:tr>
            </a:tbl>
          </a:graphicData>
        </a:graphic>
      </p:graphicFrame>
      <p:graphicFrame>
        <p:nvGraphicFramePr>
          <p:cNvPr id="5" name="9 Gráfico"/>
          <p:cNvGraphicFramePr>
            <a:graphicFrameLocks/>
          </p:cNvGraphicFramePr>
          <p:nvPr>
            <p:extLst>
              <p:ext uri="{D42A27DB-BD31-4B8C-83A1-F6EECF244321}">
                <p14:modId xmlns:p14="http://schemas.microsoft.com/office/powerpoint/2010/main" val="3563088938"/>
              </p:ext>
            </p:extLst>
          </p:nvPr>
        </p:nvGraphicFramePr>
        <p:xfrm>
          <a:off x="1259632" y="1628800"/>
          <a:ext cx="6339167" cy="31264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1762768"/>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052736"/>
            <a:ext cx="6205346" cy="3669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4 Tabla"/>
          <p:cNvGraphicFramePr>
            <a:graphicFrameLocks noGrp="1"/>
          </p:cNvGraphicFramePr>
          <p:nvPr>
            <p:extLst>
              <p:ext uri="{D42A27DB-BD31-4B8C-83A1-F6EECF244321}">
                <p14:modId xmlns:p14="http://schemas.microsoft.com/office/powerpoint/2010/main" val="4114950893"/>
              </p:ext>
            </p:extLst>
          </p:nvPr>
        </p:nvGraphicFramePr>
        <p:xfrm>
          <a:off x="1022329" y="4869160"/>
          <a:ext cx="7112000" cy="681038"/>
        </p:xfrm>
        <a:graphic>
          <a:graphicData uri="http://schemas.openxmlformats.org/drawingml/2006/table">
            <a:tbl>
              <a:tblPr>
                <a:tableStyleId>{5C22544A-7EE6-4342-B048-85BDC9FD1C3A}</a:tableStyleId>
              </a:tblPr>
              <a:tblGrid>
                <a:gridCol w="7112000">
                  <a:extLst>
                    <a:ext uri="{9D8B030D-6E8A-4147-A177-3AD203B41FA5}">
                      <a16:colId xmlns:a16="http://schemas.microsoft.com/office/drawing/2014/main" val="20000"/>
                    </a:ext>
                  </a:extLst>
                </a:gridCol>
              </a:tblGrid>
              <a:tr h="681038">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100" b="0" i="0" u="none" strike="noStrike" dirty="0" smtClean="0">
                          <a:solidFill>
                            <a:srgbClr val="000000"/>
                          </a:solidFill>
                          <a:effectLst/>
                          <a:latin typeface="Arial"/>
                        </a:rPr>
                        <a:t>Podemos concluir que el nivel de</a:t>
                      </a:r>
                      <a:r>
                        <a:rPr lang="es-CO" sz="1100" b="0" i="0" u="none" strike="noStrike" baseline="0" dirty="0" smtClean="0">
                          <a:solidFill>
                            <a:srgbClr val="000000"/>
                          </a:solidFill>
                          <a:effectLst/>
                          <a:latin typeface="Arial"/>
                        </a:rPr>
                        <a:t> satisfacción de los usuarios que se acercaron al CAU para resolver sus dudas en el segundo trimestre de 2018 fue del 81,64% (Información extraída de reporte de </a:t>
                      </a:r>
                      <a:r>
                        <a:rPr lang="es-CO" sz="1100" b="0" i="0" u="none" strike="noStrike" baseline="0" dirty="0" err="1" smtClean="0">
                          <a:solidFill>
                            <a:srgbClr val="000000"/>
                          </a:solidFill>
                          <a:effectLst/>
                          <a:latin typeface="Arial"/>
                        </a:rPr>
                        <a:t>Digiturno</a:t>
                      </a:r>
                      <a:r>
                        <a:rPr lang="es-CO" sz="1100" b="0" i="0" u="none" strike="noStrike" baseline="0" dirty="0" smtClean="0">
                          <a:solidFill>
                            <a:srgbClr val="000000"/>
                          </a:solidFill>
                          <a:effectLst/>
                          <a:latin typeface="Arial"/>
                        </a:rPr>
                        <a:t>)</a:t>
                      </a:r>
                      <a:endParaRPr lang="es-CO" sz="1100" b="0" i="0" u="none" strike="noStrike" dirty="0">
                        <a:solidFill>
                          <a:srgbClr val="000000"/>
                        </a:solidFill>
                        <a:effectLst/>
                        <a:latin typeface="Arial"/>
                      </a:endParaRPr>
                    </a:p>
                  </a:txBody>
                  <a:tcPr marL="9525" marR="9525" marT="9538"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32222141"/>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7 CuadroTexto"/>
          <p:cNvSpPr txBox="1"/>
          <p:nvPr/>
        </p:nvSpPr>
        <p:spPr bwMode="auto">
          <a:xfrm>
            <a:off x="571500" y="1285875"/>
            <a:ext cx="8143875" cy="584200"/>
          </a:xfrm>
          <a:prstGeom prst="rect">
            <a:avLst/>
          </a:prstGeom>
          <a:noFill/>
        </p:spPr>
        <p:txBody>
          <a:bodyPr>
            <a:spAutoFit/>
          </a:bodyPr>
          <a:lstStyle/>
          <a:p>
            <a:pPr algn="ctr">
              <a:defRPr/>
            </a:pPr>
            <a:r>
              <a:rPr lang="es-CO" sz="3200" b="1" dirty="0">
                <a:solidFill>
                  <a:srgbClr val="002060"/>
                </a:solidFill>
                <a:effectLst>
                  <a:outerShdw blurRad="38100" dist="38100" dir="2700000" algn="tl">
                    <a:srgbClr val="C0C0C0"/>
                  </a:outerShdw>
                </a:effectLst>
                <a:latin typeface="Verdana" pitchFamily="34" charset="0"/>
                <a:ea typeface="+mj-ea"/>
              </a:rPr>
              <a:t>MUCHAS GRACIAS</a:t>
            </a:r>
          </a:p>
        </p:txBody>
      </p:sp>
      <p:sp>
        <p:nvSpPr>
          <p:cNvPr id="9" name="Text Box 2"/>
          <p:cNvSpPr txBox="1">
            <a:spLocks noChangeArrowheads="1"/>
          </p:cNvSpPr>
          <p:nvPr/>
        </p:nvSpPr>
        <p:spPr bwMode="auto">
          <a:xfrm>
            <a:off x="552450" y="2636838"/>
            <a:ext cx="7437438" cy="2554287"/>
          </a:xfrm>
          <a:prstGeom prst="rect">
            <a:avLst/>
          </a:prstGeom>
          <a:noFill/>
          <a:ln w="9525">
            <a:noFill/>
            <a:miter lim="800000"/>
            <a:headEnd/>
            <a:tailEnd/>
          </a:ln>
        </p:spPr>
        <p:txBody>
          <a:bodyPr lIns="91435" tIns="45718" rIns="91435" bIns="45718">
            <a:spAutoFit/>
          </a:bodyPr>
          <a:lstStyle/>
          <a:p>
            <a:pPr algn="ctr">
              <a:defRPr/>
            </a:pPr>
            <a:r>
              <a:rPr lang="es-ES_tradnl" b="1" dirty="0">
                <a:solidFill>
                  <a:srgbClr val="002060"/>
                </a:solidFill>
                <a:effectLst>
                  <a:outerShdw blurRad="38100" dist="38100" dir="2700000" algn="tl">
                    <a:srgbClr val="C0C0C0"/>
                  </a:outerShdw>
                </a:effectLst>
                <a:latin typeface="Verdana" pitchFamily="34" charset="0"/>
                <a:ea typeface="+mj-ea"/>
              </a:rPr>
              <a:t>Superintendencia de la Economía Solidaria</a:t>
            </a:r>
          </a:p>
          <a:p>
            <a:pPr algn="ctr">
              <a:defRPr/>
            </a:pPr>
            <a:endParaRPr lang="es-ES_tradnl" b="1" dirty="0">
              <a:solidFill>
                <a:srgbClr val="002060"/>
              </a:solidFill>
              <a:effectLst>
                <a:outerShdw blurRad="38100" dist="38100" dir="2700000" algn="tl">
                  <a:srgbClr val="C0C0C0"/>
                </a:outerShdw>
              </a:effectLst>
              <a:latin typeface="Verdana" pitchFamily="34" charset="0"/>
              <a:ea typeface="+mj-ea"/>
            </a:endParaRPr>
          </a:p>
          <a:p>
            <a:pPr algn="ctr">
              <a:defRPr/>
            </a:pPr>
            <a:r>
              <a:rPr lang="es-ES_tradnl" b="1" dirty="0">
                <a:solidFill>
                  <a:srgbClr val="002060"/>
                </a:solidFill>
                <a:effectLst>
                  <a:outerShdw blurRad="38100" dist="38100" dir="2700000" algn="tl">
                    <a:srgbClr val="C0C0C0"/>
                  </a:outerShdw>
                </a:effectLst>
                <a:latin typeface="Verdana" pitchFamily="34" charset="0"/>
                <a:ea typeface="+mj-ea"/>
              </a:rPr>
              <a:t>Carrera 7 No. 31-10 Piso 11-15-16</a:t>
            </a:r>
          </a:p>
          <a:p>
            <a:pPr algn="ctr">
              <a:defRPr/>
            </a:pPr>
            <a:r>
              <a:rPr lang="es-ES_tradnl" b="1" dirty="0">
                <a:solidFill>
                  <a:srgbClr val="002060"/>
                </a:solidFill>
                <a:effectLst>
                  <a:outerShdw blurRad="38100" dist="38100" dir="2700000" algn="tl">
                    <a:srgbClr val="C0C0C0"/>
                  </a:outerShdw>
                </a:effectLst>
                <a:latin typeface="Verdana" pitchFamily="34" charset="0"/>
                <a:ea typeface="+mj-ea"/>
              </a:rPr>
              <a:t>PBX: 57 (1) 7 560 557</a:t>
            </a:r>
          </a:p>
          <a:p>
            <a:pPr algn="ctr">
              <a:defRPr/>
            </a:pPr>
            <a:r>
              <a:rPr lang="es-ES_tradnl" b="1" dirty="0">
                <a:solidFill>
                  <a:srgbClr val="002060"/>
                </a:solidFill>
                <a:effectLst>
                  <a:outerShdw blurRad="38100" dist="38100" dir="2700000" algn="tl">
                    <a:srgbClr val="C0C0C0"/>
                  </a:outerShdw>
                </a:effectLst>
                <a:latin typeface="Verdana" pitchFamily="34" charset="0"/>
                <a:ea typeface="+mj-ea"/>
              </a:rPr>
              <a:t>Bogotá D.C. – Colombia</a:t>
            </a:r>
          </a:p>
          <a:p>
            <a:pPr algn="ctr">
              <a:defRPr/>
            </a:pPr>
            <a:endParaRPr lang="es-ES_tradnl" b="1" dirty="0">
              <a:solidFill>
                <a:srgbClr val="002060"/>
              </a:solidFill>
              <a:effectLst>
                <a:outerShdw blurRad="38100" dist="38100" dir="2700000" algn="tl">
                  <a:srgbClr val="C0C0C0"/>
                </a:outerShdw>
              </a:effectLst>
              <a:latin typeface="Verdana" pitchFamily="34" charset="0"/>
              <a:ea typeface="+mj-ea"/>
            </a:endParaRPr>
          </a:p>
          <a:p>
            <a:pPr algn="ctr">
              <a:defRPr/>
            </a:pPr>
            <a:r>
              <a:rPr lang="es-ES_tradnl" b="1" dirty="0">
                <a:solidFill>
                  <a:srgbClr val="002060"/>
                </a:solidFill>
                <a:effectLst>
                  <a:outerShdw blurRad="38100" dist="38100" dir="2700000" algn="tl">
                    <a:srgbClr val="C0C0C0"/>
                  </a:outerShdw>
                </a:effectLst>
                <a:latin typeface="Verdana" pitchFamily="34" charset="0"/>
                <a:ea typeface="+mj-ea"/>
              </a:rPr>
              <a:t>www.supersolidaria.gov.co</a:t>
            </a:r>
          </a:p>
          <a:p>
            <a:pPr algn="ctr">
              <a:defRPr/>
            </a:pPr>
            <a:r>
              <a:rPr lang="es-CO" b="1" dirty="0">
                <a:solidFill>
                  <a:srgbClr val="002060"/>
                </a:solidFill>
                <a:effectLst>
                  <a:outerShdw blurRad="38100" dist="38100" dir="2700000" algn="tl">
                    <a:srgbClr val="C0C0C0"/>
                  </a:outerShdw>
                </a:effectLst>
                <a:latin typeface="Verdana" pitchFamily="34" charset="0"/>
                <a:ea typeface="+mj-ea"/>
              </a:rPr>
              <a:t> atencionalciudadano@supersolidaria.gov.co</a:t>
            </a: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1899852301"/>
              </p:ext>
            </p:extLst>
          </p:nvPr>
        </p:nvGraphicFramePr>
        <p:xfrm>
          <a:off x="1016000" y="1844675"/>
          <a:ext cx="7112000" cy="3224213"/>
        </p:xfrm>
        <a:graphic>
          <a:graphicData uri="http://schemas.openxmlformats.org/drawingml/2006/table">
            <a:tbl>
              <a:tblPr>
                <a:tableStyleId>{5C22544A-7EE6-4342-B048-85BDC9FD1C3A}</a:tableStyleId>
              </a:tblPr>
              <a:tblGrid>
                <a:gridCol w="7112000">
                  <a:extLst>
                    <a:ext uri="{9D8B030D-6E8A-4147-A177-3AD203B41FA5}">
                      <a16:colId xmlns:a16="http://schemas.microsoft.com/office/drawing/2014/main" val="20000"/>
                    </a:ext>
                  </a:extLst>
                </a:gridCol>
              </a:tblGrid>
              <a:tr h="2227918">
                <a:tc>
                  <a:txBody>
                    <a:bodyPr/>
                    <a:lstStyle/>
                    <a:p>
                      <a:pPr algn="just" fontAlgn="ctr"/>
                      <a:r>
                        <a:rPr lang="es-CO" sz="1400" u="none" strike="noStrike" dirty="0">
                          <a:effectLst/>
                        </a:rPr>
                        <a:t>De conformidad con lo establecido en la resolución 2017400001975 del 26 de Abril de 2017 por la cual se suprime el grupo Interno de Trabajo de Promoción de la Participación Social y la Atención al Ciudadano y se crea el grupo  Interno De Trabajo De Servicio Al Ciudadano en la Superintendencia de Economía Solidaria, es función del Grupo: “recibir, direccionar internamente y velar por el cumplimiento del trámite de quejas, reclamos y sugerencias, relacionadas con la prestación de los servicios a cargo de la Superintendencia, llevar el respectivo control, seguimiento y presentar los informes periódicos que sobre el particular se soliciten</a:t>
                      </a:r>
                      <a:r>
                        <a:rPr lang="es-CO" sz="1400" u="none" strike="noStrike" dirty="0" smtClean="0">
                          <a:effectLst/>
                        </a:rPr>
                        <a:t>”.</a:t>
                      </a:r>
                    </a:p>
                    <a:p>
                      <a:pPr algn="just" fontAlgn="ctr"/>
                      <a:endParaRPr lang="es-CO" sz="1400" b="0" i="0" u="none" strike="noStrike" dirty="0" smtClean="0">
                        <a:solidFill>
                          <a:srgbClr val="000000"/>
                        </a:solidFill>
                        <a:effectLst/>
                        <a:latin typeface="Arial"/>
                      </a:endParaRPr>
                    </a:p>
                    <a:p>
                      <a:pPr algn="just" fontAlgn="ctr"/>
                      <a:endParaRPr lang="es-CO" sz="1400" b="0" i="0" u="none" strike="noStrike" dirty="0">
                        <a:solidFill>
                          <a:srgbClr val="000000"/>
                        </a:solidFill>
                        <a:effectLst/>
                        <a:latin typeface="Arial"/>
                      </a:endParaRPr>
                    </a:p>
                  </a:txBody>
                  <a:tcPr marL="9525" marR="9525" marT="9523" marB="0" anchor="ctr"/>
                </a:tc>
                <a:extLst>
                  <a:ext uri="{0D108BD9-81ED-4DB2-BD59-A6C34878D82A}">
                    <a16:rowId xmlns:a16="http://schemas.microsoft.com/office/drawing/2014/main" val="10000"/>
                  </a:ext>
                </a:extLst>
              </a:tr>
              <a:tr h="996295">
                <a:tc>
                  <a:txBody>
                    <a:bodyPr/>
                    <a:lstStyle/>
                    <a:p>
                      <a:pPr algn="just" fontAlgn="ctr"/>
                      <a:r>
                        <a:rPr lang="es-CO" sz="1400" u="none" strike="noStrike" dirty="0">
                          <a:effectLst/>
                        </a:rPr>
                        <a:t>Este informe tiene como por objeto mostrar los datos más relevantes en relación con las Peticiones, Quejas y Reclamos que han llegado a esta Superintendencia de Economía Solidaria, con corte del </a:t>
                      </a:r>
                      <a:r>
                        <a:rPr lang="es-CO" sz="1400" u="none" strike="noStrike" dirty="0" smtClean="0">
                          <a:effectLst/>
                        </a:rPr>
                        <a:t>01 </a:t>
                      </a:r>
                      <a:r>
                        <a:rPr lang="es-CO" sz="1400" u="none" strike="noStrike" dirty="0">
                          <a:effectLst/>
                        </a:rPr>
                        <a:t>de </a:t>
                      </a:r>
                      <a:r>
                        <a:rPr lang="es-CO" sz="1400" u="none" strike="noStrike" dirty="0" smtClean="0">
                          <a:effectLst/>
                        </a:rPr>
                        <a:t>abril </a:t>
                      </a:r>
                      <a:r>
                        <a:rPr lang="es-CO" sz="1400" u="none" strike="noStrike" dirty="0">
                          <a:effectLst/>
                        </a:rPr>
                        <a:t>al </a:t>
                      </a:r>
                      <a:r>
                        <a:rPr lang="es-CO" sz="1400" u="none" strike="noStrike" dirty="0" smtClean="0">
                          <a:effectLst/>
                        </a:rPr>
                        <a:t>30 </a:t>
                      </a:r>
                      <a:r>
                        <a:rPr lang="es-CO" sz="1400" u="none" strike="noStrike" dirty="0">
                          <a:effectLst/>
                        </a:rPr>
                        <a:t>de </a:t>
                      </a:r>
                      <a:r>
                        <a:rPr lang="es-CO" sz="1400" u="none" strike="noStrike" dirty="0" smtClean="0">
                          <a:effectLst/>
                        </a:rPr>
                        <a:t>junio </a:t>
                      </a:r>
                      <a:r>
                        <a:rPr lang="es-CO" sz="1400" u="none" strike="noStrike" dirty="0">
                          <a:effectLst/>
                        </a:rPr>
                        <a:t>de 2018, los datos que se plasman en este informe son tomados del aplicativo de gestión documental ESIGNA.</a:t>
                      </a:r>
                      <a:endParaRPr lang="es-CO" sz="1400" b="0" i="0" u="none" strike="noStrike" dirty="0">
                        <a:solidFill>
                          <a:srgbClr val="000000"/>
                        </a:solidFill>
                        <a:effectLst/>
                        <a:latin typeface="Arial"/>
                      </a:endParaRPr>
                    </a:p>
                  </a:txBody>
                  <a:tcPr marL="9525" marR="9525" marT="9523" marB="0"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25" y="1268413"/>
            <a:ext cx="6867525" cy="305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71" name="3 Rectángulo"/>
          <p:cNvSpPr>
            <a:spLocks noChangeArrowheads="1"/>
          </p:cNvSpPr>
          <p:nvPr/>
        </p:nvSpPr>
        <p:spPr bwMode="auto">
          <a:xfrm>
            <a:off x="1127125" y="4541838"/>
            <a:ext cx="68675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a:lnSpc>
                <a:spcPct val="100000"/>
              </a:lnSpc>
              <a:spcBef>
                <a:spcPct val="0"/>
              </a:spcBef>
              <a:buFontTx/>
              <a:buNone/>
            </a:pPr>
            <a:r>
              <a:rPr lang="es-CO" altLang="es-CO" sz="1600">
                <a:latin typeface="Arial" charset="0"/>
              </a:rPr>
              <a:t>Es importante resaltar que se habilitó el correo </a:t>
            </a:r>
            <a:r>
              <a:rPr lang="es-CO" altLang="es-CO" sz="1600">
                <a:latin typeface="Arial" charset="0"/>
                <a:hlinkClick r:id="rId3"/>
              </a:rPr>
              <a:t>atencionalciudadano@supersolidaria.gov.co</a:t>
            </a:r>
            <a:r>
              <a:rPr lang="es-CO" altLang="es-CO" sz="1600">
                <a:latin typeface="Arial" charset="0"/>
              </a:rPr>
              <a:t>, el cual es administrado directamente por la Coordinadora del grupo.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888" y="908050"/>
            <a:ext cx="6719887" cy="511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195" name="1 CuadroTexto"/>
          <p:cNvSpPr txBox="1">
            <a:spLocks noChangeArrowheads="1"/>
          </p:cNvSpPr>
          <p:nvPr/>
        </p:nvSpPr>
        <p:spPr bwMode="auto">
          <a:xfrm>
            <a:off x="1495425" y="692150"/>
            <a:ext cx="5761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charset="0"/>
              <a:buChar char="•"/>
              <a:defRPr sz="2800">
                <a:solidFill>
                  <a:schemeClr val="tx1"/>
                </a:solidFill>
                <a:latin typeface="Calibri" pitchFamily="34" charset="0"/>
              </a:defRPr>
            </a:lvl1pPr>
            <a:lvl2pPr marL="685800" indent="-22860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s-CO" altLang="es-CO" sz="2000" b="1">
                <a:latin typeface="Calibri Light" pitchFamily="34" charset="0"/>
              </a:rPr>
              <a:t>CARACTERIZACIÓN PROCESO  PQRSD</a:t>
            </a: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524983142"/>
              </p:ext>
            </p:extLst>
          </p:nvPr>
        </p:nvGraphicFramePr>
        <p:xfrm>
          <a:off x="1025525" y="4724400"/>
          <a:ext cx="7112000" cy="681038"/>
        </p:xfrm>
        <a:graphic>
          <a:graphicData uri="http://schemas.openxmlformats.org/drawingml/2006/table">
            <a:tbl>
              <a:tblPr>
                <a:tableStyleId>{5C22544A-7EE6-4342-B048-85BDC9FD1C3A}</a:tableStyleId>
              </a:tblPr>
              <a:tblGrid>
                <a:gridCol w="7112000">
                  <a:extLst>
                    <a:ext uri="{9D8B030D-6E8A-4147-A177-3AD203B41FA5}">
                      <a16:colId xmlns:a16="http://schemas.microsoft.com/office/drawing/2014/main" val="20000"/>
                    </a:ext>
                  </a:extLst>
                </a:gridCol>
              </a:tblGrid>
              <a:tr h="681038">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100" u="none" strike="noStrike" dirty="0" smtClean="0">
                          <a:effectLst/>
                        </a:rPr>
                        <a:t>En el </a:t>
                      </a:r>
                      <a:r>
                        <a:rPr lang="es-CO" sz="1100" b="1" u="none" strike="noStrike" dirty="0" smtClean="0">
                          <a:effectLst/>
                        </a:rPr>
                        <a:t>Segundo</a:t>
                      </a:r>
                      <a:r>
                        <a:rPr lang="es-CO" sz="1100" u="none" strike="noStrike" baseline="0" dirty="0" smtClean="0">
                          <a:effectLst/>
                        </a:rPr>
                        <a:t> Trimestre de 2018 se tramitaron </a:t>
                      </a:r>
                      <a:r>
                        <a:rPr lang="es-CO" sz="1100" b="1" u="none" strike="noStrike" baseline="0" dirty="0" smtClean="0">
                          <a:effectLst/>
                        </a:rPr>
                        <a:t>4.574</a:t>
                      </a:r>
                      <a:r>
                        <a:rPr lang="es-CO" sz="1100" u="none" strike="noStrike" baseline="0" dirty="0" smtClean="0">
                          <a:effectLst/>
                        </a:rPr>
                        <a:t> PQRSD de las cuales </a:t>
                      </a:r>
                      <a:r>
                        <a:rPr lang="es-CO" sz="1100" b="1" u="none" strike="noStrike" baseline="0" dirty="0" smtClean="0">
                          <a:effectLst/>
                        </a:rPr>
                        <a:t>2.296</a:t>
                      </a:r>
                      <a:r>
                        <a:rPr lang="es-CO" sz="1100" u="none" strike="noStrike" baseline="0" dirty="0" smtClean="0">
                          <a:effectLst/>
                        </a:rPr>
                        <a:t> correspondían a oficios radicados en el periodo y </a:t>
                      </a:r>
                      <a:r>
                        <a:rPr lang="es-CO" sz="1100" b="1" u="none" strike="noStrike" baseline="0" dirty="0" smtClean="0">
                          <a:effectLst/>
                        </a:rPr>
                        <a:t>2278</a:t>
                      </a:r>
                      <a:r>
                        <a:rPr lang="es-CO" sz="1100" u="none" strike="noStrike" baseline="0" dirty="0" smtClean="0">
                          <a:effectLst/>
                        </a:rPr>
                        <a:t> que venían del anterior (Primer Trimestre)</a:t>
                      </a:r>
                      <a:endParaRPr lang="es-CO" sz="1100" b="0" i="0" u="none" strike="noStrike" dirty="0">
                        <a:solidFill>
                          <a:srgbClr val="000000"/>
                        </a:solidFill>
                        <a:effectLst/>
                        <a:latin typeface="Arial"/>
                      </a:endParaRPr>
                    </a:p>
                  </a:txBody>
                  <a:tcPr marL="9525" marR="9525" marT="9538" marB="0" anchor="ctr"/>
                </a:tc>
                <a:extLst>
                  <a:ext uri="{0D108BD9-81ED-4DB2-BD59-A6C34878D82A}">
                    <a16:rowId xmlns:a16="http://schemas.microsoft.com/office/drawing/2014/main" val="10000"/>
                  </a:ext>
                </a:extLst>
              </a:tr>
            </a:tbl>
          </a:graphicData>
        </a:graphic>
      </p:graphicFrame>
      <p:sp>
        <p:nvSpPr>
          <p:cNvPr id="10" name="5 CuadroTexto"/>
          <p:cNvSpPr txBox="1">
            <a:spLocks noGrp="1" noChangeArrowheads="1"/>
          </p:cNvSpPr>
          <p:nvPr>
            <p:ph type="title"/>
          </p:nvPr>
        </p:nvSpPr>
        <p:spPr bwMode="auto">
          <a:xfrm>
            <a:off x="638175" y="1125538"/>
            <a:ext cx="7886700" cy="5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CO" altLang="es-CO" sz="2400" b="1" dirty="0">
                <a:latin typeface="Calibri Light" panose="020F0302020204030204" pitchFamily="34" charset="0"/>
              </a:rPr>
              <a:t>TOTAL PQRSD TRAMITADAS </a:t>
            </a:r>
            <a:r>
              <a:rPr lang="es-CO" altLang="es-CO" sz="2400" b="1" dirty="0" smtClean="0">
                <a:latin typeface="Calibri Light" panose="020F0302020204030204" pitchFamily="34" charset="0"/>
              </a:rPr>
              <a:t>2do </a:t>
            </a:r>
            <a:r>
              <a:rPr lang="es-CO" altLang="es-CO" sz="2400" b="1" dirty="0">
                <a:latin typeface="Calibri Light" panose="020F0302020204030204" pitchFamily="34" charset="0"/>
              </a:rPr>
              <a:t>TRIMESTRE</a:t>
            </a: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5575" y="1700808"/>
            <a:ext cx="3752850"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2" name="1 CuadroTexto"/>
          <p:cNvSpPr txBox="1">
            <a:spLocks noChangeArrowheads="1"/>
          </p:cNvSpPr>
          <p:nvPr/>
        </p:nvSpPr>
        <p:spPr bwMode="auto">
          <a:xfrm>
            <a:off x="1587500" y="1052513"/>
            <a:ext cx="5761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charset="0"/>
              <a:buChar char="•"/>
              <a:defRPr sz="2800">
                <a:solidFill>
                  <a:schemeClr val="tx1"/>
                </a:solidFill>
                <a:latin typeface="Calibri" pitchFamily="34" charset="0"/>
              </a:defRPr>
            </a:lvl1pPr>
            <a:lvl2pPr marL="685800" indent="-22860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s-CO" altLang="es-CO" sz="2400" b="1">
                <a:latin typeface="Calibri Light" pitchFamily="34" charset="0"/>
              </a:rPr>
              <a:t>TOTAL PQRSD TRAMITADAS EN EL PERIODO</a:t>
            </a:r>
          </a:p>
        </p:txBody>
      </p:sp>
      <p:graphicFrame>
        <p:nvGraphicFramePr>
          <p:cNvPr id="4" name="3 Tabla"/>
          <p:cNvGraphicFramePr>
            <a:graphicFrameLocks noGrp="1"/>
          </p:cNvGraphicFramePr>
          <p:nvPr>
            <p:extLst>
              <p:ext uri="{D42A27DB-BD31-4B8C-83A1-F6EECF244321}">
                <p14:modId xmlns:p14="http://schemas.microsoft.com/office/powerpoint/2010/main" val="3045981813"/>
              </p:ext>
            </p:extLst>
          </p:nvPr>
        </p:nvGraphicFramePr>
        <p:xfrm>
          <a:off x="1116013" y="5085183"/>
          <a:ext cx="6705600" cy="1183002"/>
        </p:xfrm>
        <a:graphic>
          <a:graphicData uri="http://schemas.openxmlformats.org/drawingml/2006/table">
            <a:tbl>
              <a:tblPr>
                <a:tableStyleId>{5C22544A-7EE6-4342-B048-85BDC9FD1C3A}</a:tableStyleId>
              </a:tblPr>
              <a:tblGrid>
                <a:gridCol w="6705600">
                  <a:extLst>
                    <a:ext uri="{9D8B030D-6E8A-4147-A177-3AD203B41FA5}">
                      <a16:colId xmlns:a16="http://schemas.microsoft.com/office/drawing/2014/main" val="20000"/>
                    </a:ext>
                  </a:extLst>
                </a:gridCol>
              </a:tblGrid>
              <a:tr h="608223">
                <a:tc>
                  <a:txBody>
                    <a:bodyPr/>
                    <a:lstStyle/>
                    <a:p>
                      <a:pPr algn="just" fontAlgn="ctr"/>
                      <a:r>
                        <a:rPr lang="es-CO" sz="1100" u="none" strike="noStrike" dirty="0">
                          <a:effectLst/>
                        </a:rPr>
                        <a:t>Tomando en cuenta el total de </a:t>
                      </a:r>
                      <a:r>
                        <a:rPr lang="es-CO" sz="1100" u="none" strike="noStrike" dirty="0" smtClean="0">
                          <a:effectLst/>
                        </a:rPr>
                        <a:t>PQRSD </a:t>
                      </a:r>
                      <a:r>
                        <a:rPr lang="es-CO" sz="1100" u="none" strike="noStrike" dirty="0">
                          <a:effectLst/>
                        </a:rPr>
                        <a:t>radicadas en el periodo vs el total de </a:t>
                      </a:r>
                      <a:r>
                        <a:rPr lang="es-CO" sz="1100" u="none" strike="noStrike" dirty="0" smtClean="0">
                          <a:effectLst/>
                        </a:rPr>
                        <a:t>PQRSD </a:t>
                      </a:r>
                      <a:r>
                        <a:rPr lang="es-CO" sz="1100" u="none" strike="noStrike" dirty="0">
                          <a:effectLst/>
                        </a:rPr>
                        <a:t>tramitadas en el mismo, indistintamente si estas vienen de periodos anteriores, se </a:t>
                      </a:r>
                      <a:r>
                        <a:rPr lang="es-CO" sz="1100" u="none" strike="noStrike" dirty="0" smtClean="0">
                          <a:effectLst/>
                        </a:rPr>
                        <a:t>ve que en relación se respondieron mas de las que se recibieron dando un indicador inusual del 181,65%</a:t>
                      </a:r>
                      <a:r>
                        <a:rPr lang="es-CO" sz="1100" u="none" strike="noStrike" baseline="0" dirty="0" smtClean="0">
                          <a:effectLst/>
                        </a:rPr>
                        <a:t> esto ya que, como se hizo evidente en el informe del primer trimestre de 2018, el grupo tuvo dificultades, primero, en la falta de personal en el mes de enero, seguido por la curva normal de aprendizaje de los nuevo contratistas para el mes de febrero e inicio de marzo, </a:t>
                      </a:r>
                      <a:r>
                        <a:rPr lang="es-CO" sz="1100" u="none" strike="noStrike" dirty="0" smtClean="0">
                          <a:effectLst/>
                        </a:rPr>
                        <a:t>esta</a:t>
                      </a:r>
                      <a:r>
                        <a:rPr lang="es-CO" sz="1100" u="none" strike="noStrike" baseline="0" dirty="0" smtClean="0">
                          <a:effectLst/>
                        </a:rPr>
                        <a:t> situación que fue saldada gracias al plan de contingencia que se llevó a cabo entre los meses de Abril y Mayo en los que </a:t>
                      </a:r>
                      <a:r>
                        <a:rPr lang="es-CO" sz="1100" u="none" strike="noStrike" baseline="0" smtClean="0">
                          <a:effectLst/>
                        </a:rPr>
                        <a:t>se pusieron </a:t>
                      </a:r>
                      <a:r>
                        <a:rPr lang="es-CO" sz="1100" u="none" strike="noStrike" baseline="0" dirty="0" smtClean="0">
                          <a:effectLst/>
                        </a:rPr>
                        <a:t>al día los radicados pendientes del primer trimestre dejándolo completamente solucionado</a:t>
                      </a:r>
                      <a:r>
                        <a:rPr lang="es-CO" sz="1100" u="none" strike="noStrike" dirty="0" smtClean="0">
                          <a:effectLst/>
                        </a:rPr>
                        <a:t>.</a:t>
                      </a:r>
                      <a:endParaRPr lang="es-CO" sz="1100" b="0" i="0" u="none" strike="noStrike" dirty="0">
                        <a:solidFill>
                          <a:srgbClr val="000000"/>
                        </a:solidFill>
                        <a:effectLst/>
                        <a:latin typeface="Arial"/>
                      </a:endParaRPr>
                    </a:p>
                  </a:txBody>
                  <a:tcPr marL="9525" marR="9525" marT="9522" marB="0" anchor="ctr"/>
                </a:tc>
                <a:extLst>
                  <a:ext uri="{0D108BD9-81ED-4DB2-BD59-A6C34878D82A}">
                    <a16:rowId xmlns:a16="http://schemas.microsoft.com/office/drawing/2014/main" val="10000"/>
                  </a:ext>
                </a:extLst>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556792"/>
            <a:ext cx="5286944" cy="3176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CuadroTexto"/>
          <p:cNvSpPr txBox="1">
            <a:spLocks noChangeArrowheads="1"/>
          </p:cNvSpPr>
          <p:nvPr/>
        </p:nvSpPr>
        <p:spPr bwMode="auto">
          <a:xfrm>
            <a:off x="1495425" y="836712"/>
            <a:ext cx="5761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charset="0"/>
              <a:buChar char="•"/>
              <a:defRPr sz="2800">
                <a:solidFill>
                  <a:schemeClr val="tx1"/>
                </a:solidFill>
                <a:latin typeface="Calibri" pitchFamily="34" charset="0"/>
              </a:defRPr>
            </a:lvl1pPr>
            <a:lvl2pPr marL="685800" indent="-22860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s-CO" altLang="es-CO" sz="2000" b="1" dirty="0">
                <a:latin typeface="Calibri Light" pitchFamily="34" charset="0"/>
              </a:rPr>
              <a:t>MAYORES CAUSAS DE PQRSD</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3520" y="1198528"/>
            <a:ext cx="5524847" cy="49686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2124075" y="620688"/>
            <a:ext cx="39401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charset="0"/>
              <a:buChar char="•"/>
              <a:defRPr sz="2800">
                <a:solidFill>
                  <a:schemeClr val="tx1"/>
                </a:solidFill>
                <a:latin typeface="Calibri" pitchFamily="34" charset="0"/>
              </a:defRPr>
            </a:lvl1pPr>
            <a:lvl2pPr marL="685800" indent="-22860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s-CO" altLang="es-CO" sz="2400" b="1" dirty="0">
                <a:latin typeface="Calibri Light" pitchFamily="34" charset="0"/>
              </a:rPr>
              <a:t>ENTIDADES RECURRENTES</a:t>
            </a:r>
          </a:p>
        </p:txBody>
      </p:sp>
      <p:graphicFrame>
        <p:nvGraphicFramePr>
          <p:cNvPr id="2" name="1 Tabla"/>
          <p:cNvGraphicFramePr>
            <a:graphicFrameLocks noGrp="1"/>
          </p:cNvGraphicFramePr>
          <p:nvPr>
            <p:extLst>
              <p:ext uri="{D42A27DB-BD31-4B8C-83A1-F6EECF244321}">
                <p14:modId xmlns:p14="http://schemas.microsoft.com/office/powerpoint/2010/main" val="1348752589"/>
              </p:ext>
            </p:extLst>
          </p:nvPr>
        </p:nvGraphicFramePr>
        <p:xfrm>
          <a:off x="971600" y="1340768"/>
          <a:ext cx="7128792" cy="4896544"/>
        </p:xfrm>
        <a:graphic>
          <a:graphicData uri="http://schemas.openxmlformats.org/drawingml/2006/table">
            <a:tbl>
              <a:tblPr>
                <a:tableStyleId>{5C22544A-7EE6-4342-B048-85BDC9FD1C3A}</a:tableStyleId>
              </a:tblPr>
              <a:tblGrid>
                <a:gridCol w="7128792">
                  <a:extLst>
                    <a:ext uri="{9D8B030D-6E8A-4147-A177-3AD203B41FA5}">
                      <a16:colId xmlns:a16="http://schemas.microsoft.com/office/drawing/2014/main" val="20000"/>
                    </a:ext>
                  </a:extLst>
                </a:gridCol>
              </a:tblGrid>
              <a:tr h="4896544">
                <a:tc>
                  <a:txBody>
                    <a:bodyPr/>
                    <a:lstStyle/>
                    <a:p>
                      <a:pPr algn="just" fontAlgn="ctr"/>
                      <a:r>
                        <a:rPr lang="es-CO" sz="1600" u="none" strike="noStrike" dirty="0" smtClean="0">
                          <a:effectLst/>
                        </a:rPr>
                        <a:t>Entre </a:t>
                      </a:r>
                      <a:r>
                        <a:rPr lang="es-CO" sz="1600" u="none" strike="noStrike" dirty="0">
                          <a:effectLst/>
                        </a:rPr>
                        <a:t>las veinte entidades de mayor recurrencia </a:t>
                      </a:r>
                      <a:r>
                        <a:rPr lang="es-CO" sz="1600" u="none" strike="noStrike" dirty="0" smtClean="0">
                          <a:effectLst/>
                        </a:rPr>
                        <a:t>para</a:t>
                      </a:r>
                      <a:r>
                        <a:rPr lang="es-CO" sz="1600" u="none" strike="noStrike" baseline="0" dirty="0" smtClean="0">
                          <a:effectLst/>
                        </a:rPr>
                        <a:t> el segundo trimestre de 2018 </a:t>
                      </a:r>
                      <a:r>
                        <a:rPr lang="es-CO" sz="1600" u="none" strike="noStrike" dirty="0" smtClean="0">
                          <a:effectLst/>
                        </a:rPr>
                        <a:t>se recoge </a:t>
                      </a:r>
                      <a:r>
                        <a:rPr lang="es-CO" sz="1600" u="none" strike="noStrike" dirty="0">
                          <a:effectLst/>
                        </a:rPr>
                        <a:t>el </a:t>
                      </a:r>
                      <a:r>
                        <a:rPr lang="es-CO" sz="1600" u="none" strike="noStrike" dirty="0" smtClean="0">
                          <a:effectLst/>
                        </a:rPr>
                        <a:t>40,92% </a:t>
                      </a:r>
                      <a:r>
                        <a:rPr lang="es-CO" sz="1600" u="none" strike="noStrike" dirty="0">
                          <a:effectLst/>
                        </a:rPr>
                        <a:t>del total de las quejas </a:t>
                      </a:r>
                      <a:r>
                        <a:rPr lang="es-CO" sz="1600" u="none" strike="noStrike" dirty="0" smtClean="0">
                          <a:effectLst/>
                        </a:rPr>
                        <a:t>respondidas </a:t>
                      </a:r>
                      <a:r>
                        <a:rPr lang="es-CO" sz="1600" u="none" strike="noStrike" dirty="0">
                          <a:effectLst/>
                        </a:rPr>
                        <a:t>en el periodo </a:t>
                      </a:r>
                      <a:r>
                        <a:rPr lang="es-CO" sz="1600" u="none" strike="noStrike" dirty="0" smtClean="0">
                          <a:effectLst/>
                        </a:rPr>
                        <a:t>siendo una cooperativa intervenida la </a:t>
                      </a:r>
                      <a:r>
                        <a:rPr lang="es-CO" sz="1600" u="none" strike="noStrike" dirty="0">
                          <a:effectLst/>
                        </a:rPr>
                        <a:t>de mayor recurrencia con </a:t>
                      </a:r>
                      <a:r>
                        <a:rPr lang="es-CO" sz="1600" u="none" strike="noStrike" dirty="0" smtClean="0">
                          <a:effectLst/>
                        </a:rPr>
                        <a:t>88 quejas durante</a:t>
                      </a:r>
                      <a:r>
                        <a:rPr lang="es-CO" sz="1600" u="none" strike="noStrike" baseline="0" dirty="0" smtClean="0">
                          <a:effectLst/>
                        </a:rPr>
                        <a:t> el periodo</a:t>
                      </a:r>
                      <a:r>
                        <a:rPr lang="es-CO" sz="1600" u="none" strike="noStrike" dirty="0" smtClean="0">
                          <a:effectLst/>
                        </a:rPr>
                        <a:t>.</a:t>
                      </a:r>
                    </a:p>
                    <a:p>
                      <a:pPr algn="just" fontAlgn="ctr"/>
                      <a:endParaRPr lang="es-CO" sz="1600" u="none" strike="noStrike" dirty="0" smtClean="0">
                        <a:effectLst/>
                      </a:endParaRPr>
                    </a:p>
                    <a:p>
                      <a:pPr algn="just" fontAlgn="ctr"/>
                      <a:r>
                        <a:rPr lang="es-CO" sz="1600" u="none" strike="noStrike" dirty="0" smtClean="0">
                          <a:effectLst/>
                        </a:rPr>
                        <a:t>De estas veinte (20)</a:t>
                      </a:r>
                      <a:r>
                        <a:rPr lang="es-CO" sz="1600" u="none" strike="noStrike" baseline="0" dirty="0" smtClean="0">
                          <a:effectLst/>
                        </a:rPr>
                        <a:t> entidades la superintendencia ha tomado medidas administrativas a catorce (14) buscando proteger las entidades vigiladas y a sus asociados.</a:t>
                      </a:r>
                    </a:p>
                    <a:p>
                      <a:pPr algn="just" fontAlgn="ctr"/>
                      <a:endParaRPr lang="es-CO" sz="1600" u="none" strike="noStrike" baseline="0" dirty="0" smtClean="0">
                        <a:effectLst/>
                      </a:endParaRPr>
                    </a:p>
                    <a:p>
                      <a:pPr algn="just" fontAlgn="ctr"/>
                      <a:r>
                        <a:rPr lang="es-CO" sz="1600" u="none" strike="noStrike" baseline="0" dirty="0" smtClean="0">
                          <a:effectLst/>
                        </a:rPr>
                        <a:t>Dentro de las entidades con mayor recurrencia se encuentran dos en las que el número de quejas no resulta representativo teniendo en cuenta el número de asociados que manejan según reporte a diciembre de 2017 Así:</a:t>
                      </a:r>
                    </a:p>
                    <a:p>
                      <a:pPr algn="just" fontAlgn="ctr"/>
                      <a:endParaRPr lang="es-CO" sz="1600" u="none" strike="noStrike" baseline="0" dirty="0" smtClean="0">
                        <a:effectLst/>
                      </a:endParaRPr>
                    </a:p>
                    <a:p>
                      <a:pPr algn="just" fontAlgn="ctr"/>
                      <a:endParaRPr lang="es-CO" sz="1600" u="none" strike="noStrike" baseline="0" dirty="0" smtClean="0">
                        <a:effectLst/>
                      </a:endParaRPr>
                    </a:p>
                    <a:p>
                      <a:pPr algn="just" fontAlgn="ctr"/>
                      <a:endParaRPr lang="es-CO" sz="1600" u="none" strike="noStrike" baseline="0" dirty="0" smtClean="0">
                        <a:effectLst/>
                      </a:endParaRPr>
                    </a:p>
                    <a:p>
                      <a:pPr algn="just" fontAlgn="ctr"/>
                      <a:endParaRPr lang="es-CO" sz="1600" u="none" strike="noStrike" baseline="0" dirty="0" smtClean="0">
                        <a:effectLst/>
                      </a:endParaRPr>
                    </a:p>
                    <a:p>
                      <a:pPr algn="just" fontAlgn="ctr"/>
                      <a:endParaRPr lang="es-CO" sz="1600" u="none" strike="noStrike" baseline="0" dirty="0" smtClean="0">
                        <a:effectLst/>
                      </a:endParaRPr>
                    </a:p>
                    <a:p>
                      <a:pPr algn="just" fontAlgn="ctr"/>
                      <a:endParaRPr lang="es-CO" sz="1600" u="none" strike="noStrike" dirty="0" smtClean="0">
                        <a:effectLst/>
                      </a:endParaRPr>
                    </a:p>
                  </a:txBody>
                  <a:tcPr marL="0" marR="0" marT="0" marB="0" anchor="ctr"/>
                </a:tc>
                <a:extLst>
                  <a:ext uri="{0D108BD9-81ED-4DB2-BD59-A6C34878D82A}">
                    <a16:rowId xmlns:a16="http://schemas.microsoft.com/office/drawing/2014/main" val="10000"/>
                  </a:ext>
                </a:extLst>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2311633549"/>
              </p:ext>
            </p:extLst>
          </p:nvPr>
        </p:nvGraphicFramePr>
        <p:xfrm>
          <a:off x="4355976" y="4725144"/>
          <a:ext cx="3610744" cy="792088"/>
        </p:xfrm>
        <a:graphic>
          <a:graphicData uri="http://schemas.openxmlformats.org/drawingml/2006/table">
            <a:tbl>
              <a:tblPr>
                <a:tableStyleId>{BC89EF96-8CEA-46FF-86C4-4CE0E7609802}</a:tableStyleId>
              </a:tblPr>
              <a:tblGrid>
                <a:gridCol w="1025049">
                  <a:extLst>
                    <a:ext uri="{9D8B030D-6E8A-4147-A177-3AD203B41FA5}">
                      <a16:colId xmlns:a16="http://schemas.microsoft.com/office/drawing/2014/main" val="20000"/>
                    </a:ext>
                  </a:extLst>
                </a:gridCol>
                <a:gridCol w="840537">
                  <a:extLst>
                    <a:ext uri="{9D8B030D-6E8A-4147-A177-3AD203B41FA5}">
                      <a16:colId xmlns:a16="http://schemas.microsoft.com/office/drawing/2014/main" val="20001"/>
                    </a:ext>
                  </a:extLst>
                </a:gridCol>
                <a:gridCol w="990450">
                  <a:extLst>
                    <a:ext uri="{9D8B030D-6E8A-4147-A177-3AD203B41FA5}">
                      <a16:colId xmlns:a16="http://schemas.microsoft.com/office/drawing/2014/main" val="20002"/>
                    </a:ext>
                  </a:extLst>
                </a:gridCol>
                <a:gridCol w="754708">
                  <a:extLst>
                    <a:ext uri="{9D8B030D-6E8A-4147-A177-3AD203B41FA5}">
                      <a16:colId xmlns:a16="http://schemas.microsoft.com/office/drawing/2014/main" val="20003"/>
                    </a:ext>
                  </a:extLst>
                </a:gridCol>
              </a:tblGrid>
              <a:tr h="190500">
                <a:tc>
                  <a:txBody>
                    <a:bodyPr/>
                    <a:lstStyle/>
                    <a:p>
                      <a:pPr algn="ctr" fontAlgn="ctr"/>
                      <a:r>
                        <a:rPr lang="es-CO" sz="900" u="none" strike="noStrike" dirty="0">
                          <a:effectLst/>
                        </a:rPr>
                        <a:t>ENTIDAD</a:t>
                      </a:r>
                      <a:endParaRPr lang="es-CO" sz="900" b="1" i="0" u="none" strike="noStrike" dirty="0">
                        <a:solidFill>
                          <a:srgbClr val="000000"/>
                        </a:solidFill>
                        <a:effectLst/>
                        <a:latin typeface="Calibri"/>
                      </a:endParaRPr>
                    </a:p>
                  </a:txBody>
                  <a:tcPr marL="9525" marR="9525" marT="9525" marB="0" anchor="ctr">
                    <a:solidFill>
                      <a:schemeClr val="accent1">
                        <a:lumMod val="40000"/>
                        <a:lumOff val="60000"/>
                      </a:schemeClr>
                    </a:solidFill>
                  </a:tcPr>
                </a:tc>
                <a:tc>
                  <a:txBody>
                    <a:bodyPr/>
                    <a:lstStyle/>
                    <a:p>
                      <a:pPr algn="ctr" fontAlgn="ctr"/>
                      <a:r>
                        <a:rPr lang="es-CO" sz="900" u="none" strike="noStrike" dirty="0">
                          <a:effectLst/>
                        </a:rPr>
                        <a:t>ASOCIADOS</a:t>
                      </a:r>
                      <a:endParaRPr lang="es-CO" sz="900" b="1" i="0" u="none" strike="noStrike" dirty="0">
                        <a:solidFill>
                          <a:srgbClr val="000000"/>
                        </a:solidFill>
                        <a:effectLst/>
                        <a:latin typeface="Calibri"/>
                      </a:endParaRPr>
                    </a:p>
                  </a:txBody>
                  <a:tcPr marL="9525" marR="9525" marT="9525" marB="0" anchor="ctr">
                    <a:solidFill>
                      <a:schemeClr val="accent1">
                        <a:lumMod val="40000"/>
                        <a:lumOff val="60000"/>
                      </a:schemeClr>
                    </a:solidFill>
                  </a:tcPr>
                </a:tc>
                <a:tc>
                  <a:txBody>
                    <a:bodyPr/>
                    <a:lstStyle/>
                    <a:p>
                      <a:pPr algn="ctr" fontAlgn="ctr"/>
                      <a:r>
                        <a:rPr lang="es-CO" sz="900" u="none" strike="noStrike" dirty="0">
                          <a:effectLst/>
                        </a:rPr>
                        <a:t>QUEJAS</a:t>
                      </a:r>
                      <a:endParaRPr lang="es-CO" sz="900" b="1" i="0" u="none" strike="noStrike" dirty="0">
                        <a:solidFill>
                          <a:srgbClr val="000000"/>
                        </a:solidFill>
                        <a:effectLst/>
                        <a:latin typeface="Calibri"/>
                      </a:endParaRPr>
                    </a:p>
                  </a:txBody>
                  <a:tcPr marL="9525" marR="9525" marT="9525" marB="0" anchor="ctr">
                    <a:solidFill>
                      <a:schemeClr val="accent1">
                        <a:lumMod val="40000"/>
                        <a:lumOff val="60000"/>
                      </a:schemeClr>
                    </a:solidFill>
                  </a:tcPr>
                </a:tc>
                <a:tc>
                  <a:txBody>
                    <a:bodyPr/>
                    <a:lstStyle/>
                    <a:p>
                      <a:pPr algn="ctr" fontAlgn="ctr"/>
                      <a:r>
                        <a:rPr lang="es-CO" sz="900" u="none" strike="noStrike" dirty="0">
                          <a:effectLst/>
                        </a:rPr>
                        <a:t>%</a:t>
                      </a:r>
                      <a:endParaRPr lang="es-CO" sz="900" b="1" i="0" u="none" strike="noStrike" dirty="0">
                        <a:solidFill>
                          <a:srgbClr val="000000"/>
                        </a:solidFill>
                        <a:effectLst/>
                        <a:latin typeface="Calibri"/>
                      </a:endParaRPr>
                    </a:p>
                  </a:txBody>
                  <a:tcPr marL="9525" marR="9525" marT="9525" marB="0" anchor="ctr">
                    <a:solidFill>
                      <a:schemeClr val="accent1">
                        <a:lumMod val="40000"/>
                        <a:lumOff val="60000"/>
                      </a:schemeClr>
                    </a:solidFill>
                  </a:tcPr>
                </a:tc>
                <a:extLst>
                  <a:ext uri="{0D108BD9-81ED-4DB2-BD59-A6C34878D82A}">
                    <a16:rowId xmlns:a16="http://schemas.microsoft.com/office/drawing/2014/main" val="10000"/>
                  </a:ext>
                </a:extLst>
              </a:tr>
              <a:tr h="313556">
                <a:tc>
                  <a:txBody>
                    <a:bodyPr/>
                    <a:lstStyle/>
                    <a:p>
                      <a:pPr algn="l" fontAlgn="ctr"/>
                      <a:r>
                        <a:rPr lang="es-CO" sz="800" u="none" strike="noStrike" dirty="0" smtClean="0">
                          <a:effectLst/>
                        </a:rPr>
                        <a:t>Entidad 1</a:t>
                      </a:r>
                      <a:endParaRPr lang="es-CO" sz="800" b="0" i="0" u="none" strike="noStrike" dirty="0">
                        <a:solidFill>
                          <a:srgbClr val="000000"/>
                        </a:solidFill>
                        <a:effectLst/>
                        <a:latin typeface="Calibri"/>
                      </a:endParaRPr>
                    </a:p>
                  </a:txBody>
                  <a:tcPr marL="9525" marR="9525" marT="9525" marB="0" anchor="ctr"/>
                </a:tc>
                <a:tc>
                  <a:txBody>
                    <a:bodyPr/>
                    <a:lstStyle/>
                    <a:p>
                      <a:pPr algn="l" fontAlgn="ctr"/>
                      <a:r>
                        <a:rPr lang="es-CO" sz="900" u="none" strike="noStrike" dirty="0">
                          <a:effectLst/>
                        </a:rPr>
                        <a:t>        224.514 </a:t>
                      </a:r>
                      <a:endParaRPr lang="es-CO" sz="900" b="0" i="0" u="none" strike="noStrike" dirty="0">
                        <a:solidFill>
                          <a:srgbClr val="000000"/>
                        </a:solidFill>
                        <a:effectLst/>
                        <a:latin typeface="Calibri"/>
                      </a:endParaRPr>
                    </a:p>
                  </a:txBody>
                  <a:tcPr marL="9525" marR="9525" marT="9525" marB="0" anchor="ctr"/>
                </a:tc>
                <a:tc>
                  <a:txBody>
                    <a:bodyPr/>
                    <a:lstStyle/>
                    <a:p>
                      <a:pPr algn="ctr" fontAlgn="ctr"/>
                      <a:r>
                        <a:rPr lang="es-CO" sz="900" u="none" strike="noStrike" dirty="0">
                          <a:effectLst/>
                        </a:rPr>
                        <a:t>85</a:t>
                      </a:r>
                      <a:endParaRPr lang="es-CO" sz="900" b="0" i="0" u="none" strike="noStrike" dirty="0">
                        <a:solidFill>
                          <a:srgbClr val="000000"/>
                        </a:solidFill>
                        <a:effectLst/>
                        <a:latin typeface="Calibri"/>
                      </a:endParaRPr>
                    </a:p>
                  </a:txBody>
                  <a:tcPr marL="9525" marR="9525" marT="9525" marB="0" anchor="ctr"/>
                </a:tc>
                <a:tc>
                  <a:txBody>
                    <a:bodyPr/>
                    <a:lstStyle/>
                    <a:p>
                      <a:pPr algn="ctr" fontAlgn="ctr"/>
                      <a:r>
                        <a:rPr lang="es-CO" sz="900" u="none" strike="noStrike" dirty="0">
                          <a:effectLst/>
                        </a:rPr>
                        <a:t>0,038%</a:t>
                      </a:r>
                      <a:endParaRPr lang="es-CO" sz="9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288032">
                <a:tc>
                  <a:txBody>
                    <a:bodyPr/>
                    <a:lstStyle/>
                    <a:p>
                      <a:pPr algn="l" fontAlgn="ctr"/>
                      <a:r>
                        <a:rPr lang="es-CO" sz="800" u="none" strike="noStrike" dirty="0" smtClean="0">
                          <a:effectLst/>
                        </a:rPr>
                        <a:t>Entidad 2</a:t>
                      </a:r>
                      <a:endParaRPr lang="es-CO" sz="800" b="0" i="0" u="none" strike="noStrike" dirty="0">
                        <a:solidFill>
                          <a:srgbClr val="000000"/>
                        </a:solidFill>
                        <a:effectLst/>
                        <a:latin typeface="Calibri"/>
                      </a:endParaRPr>
                    </a:p>
                  </a:txBody>
                  <a:tcPr marL="9525" marR="9525" marT="9525" marB="0" anchor="ctr"/>
                </a:tc>
                <a:tc>
                  <a:txBody>
                    <a:bodyPr/>
                    <a:lstStyle/>
                    <a:p>
                      <a:pPr algn="l" fontAlgn="ctr"/>
                      <a:r>
                        <a:rPr lang="es-CO" sz="900" u="none" strike="noStrike">
                          <a:effectLst/>
                        </a:rPr>
                        <a:t>           37.466 </a:t>
                      </a:r>
                      <a:endParaRPr lang="es-CO" sz="900" b="0" i="0" u="none" strike="noStrike">
                        <a:solidFill>
                          <a:srgbClr val="000000"/>
                        </a:solidFill>
                        <a:effectLst/>
                        <a:latin typeface="Calibri"/>
                      </a:endParaRPr>
                    </a:p>
                  </a:txBody>
                  <a:tcPr marL="9525" marR="9525" marT="9525" marB="0" anchor="ctr"/>
                </a:tc>
                <a:tc>
                  <a:txBody>
                    <a:bodyPr/>
                    <a:lstStyle/>
                    <a:p>
                      <a:pPr algn="ctr" fontAlgn="ctr"/>
                      <a:r>
                        <a:rPr lang="es-CO" sz="900" u="none" strike="noStrike" dirty="0">
                          <a:effectLst/>
                        </a:rPr>
                        <a:t>18</a:t>
                      </a:r>
                      <a:endParaRPr lang="es-CO" sz="900" b="0" i="0" u="none" strike="noStrike" dirty="0">
                        <a:solidFill>
                          <a:srgbClr val="000000"/>
                        </a:solidFill>
                        <a:effectLst/>
                        <a:latin typeface="Calibri"/>
                      </a:endParaRPr>
                    </a:p>
                  </a:txBody>
                  <a:tcPr marL="9525" marR="9525" marT="9525" marB="0" anchor="ctr"/>
                </a:tc>
                <a:tc>
                  <a:txBody>
                    <a:bodyPr/>
                    <a:lstStyle/>
                    <a:p>
                      <a:pPr algn="ctr" fontAlgn="ctr"/>
                      <a:r>
                        <a:rPr lang="es-CO" sz="900" u="none" strike="noStrike" dirty="0">
                          <a:effectLst/>
                        </a:rPr>
                        <a:t>0,048%</a:t>
                      </a:r>
                      <a:endParaRPr lang="es-CO" sz="9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bl>
          </a:graphicData>
        </a:graphic>
      </p:graphicFrame>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1 CuadroTexto"/>
          <p:cNvSpPr txBox="1">
            <a:spLocks noChangeArrowheads="1"/>
          </p:cNvSpPr>
          <p:nvPr/>
        </p:nvSpPr>
        <p:spPr bwMode="auto">
          <a:xfrm>
            <a:off x="1495425" y="1052513"/>
            <a:ext cx="5761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charset="0"/>
              <a:buChar char="•"/>
              <a:defRPr sz="2800">
                <a:solidFill>
                  <a:schemeClr val="tx1"/>
                </a:solidFill>
                <a:latin typeface="Calibri" pitchFamily="34" charset="0"/>
              </a:defRPr>
            </a:lvl1pPr>
            <a:lvl2pPr marL="685800" indent="-22860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s-CO" altLang="es-CO" sz="2400" b="1">
                <a:latin typeface="Calibri Light" pitchFamily="34" charset="0"/>
              </a:rPr>
              <a:t>RADICADOS DE SALIDA</a:t>
            </a:r>
          </a:p>
        </p:txBody>
      </p:sp>
      <p:graphicFrame>
        <p:nvGraphicFramePr>
          <p:cNvPr id="5" name="4 Tabla"/>
          <p:cNvGraphicFramePr>
            <a:graphicFrameLocks noGrp="1"/>
          </p:cNvGraphicFramePr>
          <p:nvPr>
            <p:extLst>
              <p:ext uri="{D42A27DB-BD31-4B8C-83A1-F6EECF244321}">
                <p14:modId xmlns:p14="http://schemas.microsoft.com/office/powerpoint/2010/main" val="510380041"/>
              </p:ext>
            </p:extLst>
          </p:nvPr>
        </p:nvGraphicFramePr>
        <p:xfrm>
          <a:off x="844550" y="4292600"/>
          <a:ext cx="7112000" cy="681038"/>
        </p:xfrm>
        <a:graphic>
          <a:graphicData uri="http://schemas.openxmlformats.org/drawingml/2006/table">
            <a:tbl>
              <a:tblPr>
                <a:tableStyleId>{5C22544A-7EE6-4342-B048-85BDC9FD1C3A}</a:tableStyleId>
              </a:tblPr>
              <a:tblGrid>
                <a:gridCol w="7112000">
                  <a:extLst>
                    <a:ext uri="{9D8B030D-6E8A-4147-A177-3AD203B41FA5}">
                      <a16:colId xmlns:a16="http://schemas.microsoft.com/office/drawing/2014/main" val="20000"/>
                    </a:ext>
                  </a:extLst>
                </a:gridCol>
              </a:tblGrid>
              <a:tr h="681038">
                <a:tc>
                  <a:txBody>
                    <a:bodyPr/>
                    <a:lstStyle/>
                    <a:p>
                      <a:pPr algn="just" fontAlgn="ctr"/>
                      <a:r>
                        <a:rPr lang="es-CO" sz="1100" u="none" strike="noStrike" dirty="0">
                          <a:effectLst/>
                        </a:rPr>
                        <a:t>El grupo de Servicio al Ciudadano está realizando un esfuerzo importante para la consecución de los correos electrónicos de los peticionarios a fin de que este sea el medio principal para dar respuesta, tal como se observa en la gráfica siguiente donde este medio corresponde al </a:t>
                      </a:r>
                      <a:r>
                        <a:rPr lang="es-CO" sz="1100" u="none" strike="noStrike" dirty="0" smtClean="0">
                          <a:effectLst/>
                        </a:rPr>
                        <a:t>71% </a:t>
                      </a:r>
                      <a:r>
                        <a:rPr lang="es-CO" sz="1100" u="none" strike="noStrike" dirty="0">
                          <a:effectLst/>
                        </a:rPr>
                        <a:t>del total de envíos con </a:t>
                      </a:r>
                      <a:r>
                        <a:rPr lang="es-CO" sz="1100" u="none" strike="noStrike" dirty="0" smtClean="0">
                          <a:effectLst/>
                        </a:rPr>
                        <a:t>3226 </a:t>
                      </a:r>
                      <a:r>
                        <a:rPr lang="es-CO" sz="1100" u="none" strike="noStrike" dirty="0">
                          <a:effectLst/>
                        </a:rPr>
                        <a:t>respuestas del total de las </a:t>
                      </a:r>
                      <a:r>
                        <a:rPr lang="es-CO" sz="1100" u="none" strike="noStrike" dirty="0" smtClean="0">
                          <a:effectLst/>
                        </a:rPr>
                        <a:t>4574 </a:t>
                      </a:r>
                      <a:r>
                        <a:rPr lang="es-CO" sz="1100" u="none" strike="noStrike" dirty="0">
                          <a:effectLst/>
                        </a:rPr>
                        <a:t>generadas, contribuyendo en el sistema de gestión ambiental con su política de cero papel:.</a:t>
                      </a:r>
                      <a:endParaRPr lang="es-CO" sz="1100" b="0" i="0" u="none" strike="noStrike" dirty="0">
                        <a:solidFill>
                          <a:srgbClr val="000000"/>
                        </a:solidFill>
                        <a:effectLst/>
                        <a:latin typeface="Arial"/>
                      </a:endParaRPr>
                    </a:p>
                  </a:txBody>
                  <a:tcPr marL="9525" marR="9525" marT="9538" marB="0" anchor="ctr"/>
                </a:tc>
                <a:extLst>
                  <a:ext uri="{0D108BD9-81ED-4DB2-BD59-A6C34878D82A}">
                    <a16:rowId xmlns:a16="http://schemas.microsoft.com/office/drawing/2014/main" val="10000"/>
                  </a:ext>
                </a:extLst>
              </a:tr>
            </a:tbl>
          </a:graphicData>
        </a:graphic>
      </p:graphicFrame>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640570"/>
            <a:ext cx="3531738" cy="2436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4638" y="1640570"/>
            <a:ext cx="3531738" cy="2436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6944</TotalTime>
  <Words>836</Words>
  <Application>Microsoft Office PowerPoint</Application>
  <PresentationFormat>Presentación en pantalla (4:3)</PresentationFormat>
  <Paragraphs>57</Paragraphs>
  <Slides>15</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Calibri Light</vt:lpstr>
      <vt:lpstr>Verdana</vt:lpstr>
      <vt:lpstr>Diseño personalizado</vt:lpstr>
      <vt:lpstr>Presentación de PowerPoint</vt:lpstr>
      <vt:lpstr>Presentación de PowerPoint</vt:lpstr>
      <vt:lpstr>Presentación de PowerPoint</vt:lpstr>
      <vt:lpstr>Presentación de PowerPoint</vt:lpstr>
      <vt:lpstr>TOTAL PQRSD TRAMITADAS 2do TRIMESTRE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HERRAMIENTAS PUBLICITARIAS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ALVARO H. ANGEL</dc:creator>
  <cp:lastModifiedBy>Claudia Cecilia Rodriguez Nolasco</cp:lastModifiedBy>
  <cp:revision>914</cp:revision>
  <dcterms:created xsi:type="dcterms:W3CDTF">2009-04-14T19:32:01Z</dcterms:created>
  <dcterms:modified xsi:type="dcterms:W3CDTF">2018-08-08T13:53:33Z</dcterms:modified>
</cp:coreProperties>
</file>